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0" r:id="rId3"/>
    <p:sldId id="274" r:id="rId4"/>
    <p:sldId id="263" r:id="rId5"/>
    <p:sldId id="281" r:id="rId6"/>
    <p:sldId id="282" r:id="rId7"/>
    <p:sldId id="261" r:id="rId8"/>
    <p:sldId id="264" r:id="rId9"/>
    <p:sldId id="283" r:id="rId10"/>
    <p:sldId id="284" r:id="rId11"/>
    <p:sldId id="265" r:id="rId12"/>
    <p:sldId id="267" r:id="rId13"/>
    <p:sldId id="285" r:id="rId14"/>
    <p:sldId id="277" r:id="rId15"/>
    <p:sldId id="278" r:id="rId16"/>
    <p:sldId id="279"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AABE9-99CA-4B29-BF00-0D9D83059866}"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165615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ABE9-99CA-4B29-BF00-0D9D83059866}"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29274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ABE9-99CA-4B29-BF00-0D9D83059866}"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199678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ABE9-99CA-4B29-BF00-0D9D83059866}"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2554923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BAABE9-99CA-4B29-BF00-0D9D83059866}" type="datetimeFigureOut">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4101060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BAABE9-99CA-4B29-BF00-0D9D83059866}" type="datetimeFigureOut">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343190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BAABE9-99CA-4B29-BF00-0D9D83059866}" type="datetimeFigureOut">
              <a:rPr lang="en-US" smtClean="0"/>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145600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BAABE9-99CA-4B29-BF00-0D9D83059866}" type="datetimeFigureOut">
              <a:rPr lang="en-US" smtClean="0"/>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196020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AABE9-99CA-4B29-BF00-0D9D83059866}" type="datetimeFigureOut">
              <a:rPr lang="en-US" smtClean="0"/>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84350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BAABE9-99CA-4B29-BF00-0D9D83059866}" type="datetimeFigureOut">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296277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BAABE9-99CA-4B29-BF00-0D9D83059866}" type="datetimeFigureOut">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18F29-C07F-40A5-90F4-755297832011}" type="slidenum">
              <a:rPr lang="en-US" smtClean="0"/>
              <a:t>‹#›</a:t>
            </a:fld>
            <a:endParaRPr lang="en-US"/>
          </a:p>
        </p:txBody>
      </p:sp>
    </p:spTree>
    <p:extLst>
      <p:ext uri="{BB962C8B-B14F-4D97-AF65-F5344CB8AC3E}">
        <p14:creationId xmlns:p14="http://schemas.microsoft.com/office/powerpoint/2010/main" val="51477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AABE9-99CA-4B29-BF00-0D9D83059866}" type="datetimeFigureOut">
              <a:rPr lang="en-US" smtClean="0"/>
              <a:t>7/8/2025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18F29-C07F-40A5-90F4-755297832011}" type="slidenum">
              <a:rPr lang="en-US" smtClean="0"/>
              <a:t>‹#›</a:t>
            </a:fld>
            <a:endParaRPr lang="en-US"/>
          </a:p>
        </p:txBody>
      </p:sp>
    </p:spTree>
    <p:extLst>
      <p:ext uri="{BB962C8B-B14F-4D97-AF65-F5344CB8AC3E}">
        <p14:creationId xmlns:p14="http://schemas.microsoft.com/office/powerpoint/2010/main" val="11474701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practicalcryptography.com/ciphers/" TargetMode="External"/><Relationship Id="rId3" Type="http://schemas.openxmlformats.org/officeDocument/2006/relationships/hyperlink" Target="https://www.rapidtables.com/convert/number/ascii-hex-bin-dec-converter.html" TargetMode="External"/><Relationship Id="rId7" Type="http://schemas.openxmlformats.org/officeDocument/2006/relationships/hyperlink" Target="https://www.dcode.fr/tools-list#cryptography" TargetMode="External"/><Relationship Id="rId2" Type="http://schemas.openxmlformats.org/officeDocument/2006/relationships/hyperlink" Target="https://simplycalc.com/index.php" TargetMode="External"/><Relationship Id="rId1" Type="http://schemas.openxmlformats.org/officeDocument/2006/relationships/slideLayout" Target="../slideLayouts/slideLayout2.xml"/><Relationship Id="rId6" Type="http://schemas.openxmlformats.org/officeDocument/2006/relationships/hyperlink" Target="http://rumkin.com/tools/cipher/" TargetMode="External"/><Relationship Id="rId5" Type="http://schemas.openxmlformats.org/officeDocument/2006/relationships/hyperlink" Target="https://www.dcode.fr/cipher-identifier" TargetMode="External"/><Relationship Id="rId4" Type="http://schemas.openxmlformats.org/officeDocument/2006/relationships/hyperlink" Target="https://gchq.github.io/CyberChe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C321-9A5E-FB25-9793-19E995807950}"/>
              </a:ext>
            </a:extLst>
          </p:cNvPr>
          <p:cNvSpPr>
            <a:spLocks noGrp="1"/>
          </p:cNvSpPr>
          <p:nvPr>
            <p:ph type="ctrTitle"/>
          </p:nvPr>
        </p:nvSpPr>
        <p:spPr>
          <a:xfrm>
            <a:off x="1524000" y="-1329290"/>
            <a:ext cx="9144000" cy="2387600"/>
          </a:xfrm>
        </p:spPr>
        <p:txBody>
          <a:bodyPr>
            <a:normAutofit/>
          </a:bodyPr>
          <a:lstStyle/>
          <a:p>
            <a:r>
              <a:rPr lang="en-US" sz="4000" b="0" i="0" dirty="0">
                <a:solidFill>
                  <a:srgbClr val="FF0000"/>
                </a:solidFill>
                <a:effectLst/>
                <a:latin typeface="Fira Code" panose="020F0502020204030204" pitchFamily="49" charset="0"/>
              </a:rPr>
              <a:t>Table of Contents</a:t>
            </a:r>
            <a:endParaRPr lang="en-US" sz="4000" dirty="0">
              <a:solidFill>
                <a:srgbClr val="FF0000"/>
              </a:solidFill>
            </a:endParaRPr>
          </a:p>
        </p:txBody>
      </p:sp>
      <p:sp>
        <p:nvSpPr>
          <p:cNvPr id="4" name="TextBox 3">
            <a:extLst>
              <a:ext uri="{FF2B5EF4-FFF2-40B4-BE49-F238E27FC236}">
                <a16:creationId xmlns:a16="http://schemas.microsoft.com/office/drawing/2014/main" id="{2C480D97-AF0F-47FA-4120-A771CE2D7077}"/>
              </a:ext>
            </a:extLst>
          </p:cNvPr>
          <p:cNvSpPr txBox="1"/>
          <p:nvPr/>
        </p:nvSpPr>
        <p:spPr>
          <a:xfrm>
            <a:off x="3460377" y="1431138"/>
            <a:ext cx="4670612" cy="3763979"/>
          </a:xfrm>
          <a:prstGeom prst="rect">
            <a:avLst/>
          </a:prstGeom>
          <a:noFill/>
        </p:spPr>
        <p:txBody>
          <a:bodyPr wrap="square" rtlCol="0">
            <a:spAutoFit/>
          </a:bodyPr>
          <a:lstStyle/>
          <a:p>
            <a:pPr marL="457200" indent="-457200">
              <a:buFont typeface="+mj-lt"/>
              <a:buAutoNum type="arabicPeriod"/>
            </a:pPr>
            <a:r>
              <a:rPr lang="en-US" sz="2200" b="1" dirty="0">
                <a:latin typeface="Söhne"/>
              </a:rPr>
              <a:t>Transposition Ciphers</a:t>
            </a:r>
            <a:endParaRPr lang="en-US" sz="2200" dirty="0">
              <a:latin typeface="Söhne"/>
            </a:endParaRPr>
          </a:p>
          <a:p>
            <a:pPr marL="457200" indent="-457200">
              <a:buFont typeface="Arial" panose="020B0604020202020204" pitchFamily="34" charset="0"/>
              <a:buChar char="•"/>
            </a:pPr>
            <a:r>
              <a:rPr lang="en-US" sz="2200" dirty="0">
                <a:latin typeface="Söhne"/>
              </a:rPr>
              <a:t>Rail fence</a:t>
            </a:r>
          </a:p>
          <a:p>
            <a:pPr marL="457200" indent="-457200">
              <a:lnSpc>
                <a:spcPct val="150000"/>
              </a:lnSpc>
              <a:buAutoNum type="arabicPeriod" startAt="2"/>
            </a:pPr>
            <a:r>
              <a:rPr lang="en-US" sz="2200" b="1" dirty="0">
                <a:latin typeface="Söhne"/>
              </a:rPr>
              <a:t>Polyalphabetic Ciphers</a:t>
            </a:r>
          </a:p>
          <a:p>
            <a:pPr marL="457200" indent="-457200">
              <a:buFont typeface="Arial" panose="020B0604020202020204" pitchFamily="34" charset="0"/>
              <a:buChar char="•"/>
            </a:pPr>
            <a:r>
              <a:rPr lang="en-US" sz="2200" dirty="0">
                <a:latin typeface="Söhne"/>
              </a:rPr>
              <a:t>Vigenère Cipher</a:t>
            </a:r>
          </a:p>
          <a:p>
            <a:pPr marL="457200" indent="-457200">
              <a:buFont typeface="Arial" panose="020B0604020202020204" pitchFamily="34" charset="0"/>
              <a:buChar char="•"/>
            </a:pPr>
            <a:r>
              <a:rPr lang="en-US" sz="2200" dirty="0">
                <a:latin typeface="Söhne"/>
              </a:rPr>
              <a:t>Alberti's Disk</a:t>
            </a:r>
          </a:p>
          <a:p>
            <a:pPr marL="457200" indent="-457200">
              <a:lnSpc>
                <a:spcPct val="150000"/>
              </a:lnSpc>
              <a:buAutoNum type="arabicPeriod" startAt="3"/>
            </a:pPr>
            <a:r>
              <a:rPr lang="en-US" sz="2200" b="1" dirty="0">
                <a:latin typeface="Söhne"/>
              </a:rPr>
              <a:t>Polygraphic Ciphers</a:t>
            </a:r>
          </a:p>
          <a:p>
            <a:pPr marL="457200" indent="-457200">
              <a:buFont typeface="Arial" panose="020B0604020202020204" pitchFamily="34" charset="0"/>
              <a:buChar char="•"/>
            </a:pPr>
            <a:r>
              <a:rPr lang="en-US" sz="2200" dirty="0">
                <a:latin typeface="Söhne"/>
              </a:rPr>
              <a:t>Playfair Cipher</a:t>
            </a:r>
          </a:p>
          <a:p>
            <a:pPr marL="457200" indent="-457200">
              <a:lnSpc>
                <a:spcPct val="150000"/>
              </a:lnSpc>
              <a:buAutoNum type="arabicPeriod" startAt="4"/>
            </a:pPr>
            <a:r>
              <a:rPr lang="en-US" sz="2200" b="1" dirty="0">
                <a:latin typeface="Söhne"/>
              </a:rPr>
              <a:t>Hieroglyphics and Steganography</a:t>
            </a:r>
          </a:p>
          <a:p>
            <a:pPr marL="457200" indent="-457200">
              <a:lnSpc>
                <a:spcPct val="150000"/>
              </a:lnSpc>
              <a:buAutoNum type="arabicPeriod" startAt="4"/>
            </a:pPr>
            <a:r>
              <a:rPr lang="en-US" sz="2200" b="1" dirty="0">
                <a:latin typeface="Söhne"/>
              </a:rPr>
              <a:t>Other Ciphers</a:t>
            </a:r>
          </a:p>
        </p:txBody>
      </p:sp>
    </p:spTree>
    <p:extLst>
      <p:ext uri="{BB962C8B-B14F-4D97-AF65-F5344CB8AC3E}">
        <p14:creationId xmlns:p14="http://schemas.microsoft.com/office/powerpoint/2010/main" val="1416485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4B6451-0035-79BB-7A24-0735ABA4A8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385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lowchart: Document 2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A08ED-9FD5-59A5-269E-652407B82E2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i="0" kern="1200" dirty="0">
                <a:effectLst/>
                <a:latin typeface="+mj-lt"/>
                <a:ea typeface="+mj-ea"/>
                <a:cs typeface="+mj-cs"/>
              </a:rPr>
              <a:t>Polygraphic</a:t>
            </a:r>
            <a:r>
              <a:rPr lang="en-US" sz="3200" b="1" i="0" kern="1200" dirty="0">
                <a:solidFill>
                  <a:srgbClr val="FFFFFF"/>
                </a:solidFill>
                <a:effectLst/>
                <a:latin typeface="+mj-lt"/>
                <a:ea typeface="+mj-ea"/>
                <a:cs typeface="+mj-cs"/>
              </a:rPr>
              <a:t> Ciphers</a:t>
            </a:r>
            <a:endParaRPr lang="en-US" sz="3200" kern="1200" dirty="0">
              <a:solidFill>
                <a:srgbClr val="FFFFFF"/>
              </a:solidFill>
              <a:latin typeface="+mj-lt"/>
              <a:ea typeface="+mj-ea"/>
              <a:cs typeface="+mj-cs"/>
            </a:endParaRPr>
          </a:p>
        </p:txBody>
      </p:sp>
      <p:pic>
        <p:nvPicPr>
          <p:cNvPr id="7" name="Picture 6" descr="A screenshot of a phone&#10;&#10;Description automatically generated">
            <a:extLst>
              <a:ext uri="{FF2B5EF4-FFF2-40B4-BE49-F238E27FC236}">
                <a16:creationId xmlns:a16="http://schemas.microsoft.com/office/drawing/2014/main" id="{764E677C-7CA4-5011-1E75-75BF856470BE}"/>
              </a:ext>
            </a:extLst>
          </p:cNvPr>
          <p:cNvPicPr>
            <a:picLocks noChangeAspect="1"/>
          </p:cNvPicPr>
          <p:nvPr/>
        </p:nvPicPr>
        <p:blipFill>
          <a:blip r:embed="rId2"/>
          <a:stretch>
            <a:fillRect/>
          </a:stretch>
        </p:blipFill>
        <p:spPr>
          <a:xfrm>
            <a:off x="5025792" y="5846319"/>
            <a:ext cx="4886834" cy="962780"/>
          </a:xfrm>
          <a:prstGeom prst="rect">
            <a:avLst/>
          </a:prstGeom>
        </p:spPr>
      </p:pic>
      <p:pic>
        <p:nvPicPr>
          <p:cNvPr id="5" name="Picture 4" descr="A screenshot of a computer game&#10;&#10;Description automatically generated">
            <a:extLst>
              <a:ext uri="{FF2B5EF4-FFF2-40B4-BE49-F238E27FC236}">
                <a16:creationId xmlns:a16="http://schemas.microsoft.com/office/drawing/2014/main" id="{5C196B0D-1204-F0FC-5F7B-EB1FF301DB27}"/>
              </a:ext>
            </a:extLst>
          </p:cNvPr>
          <p:cNvPicPr>
            <a:picLocks noChangeAspect="1"/>
          </p:cNvPicPr>
          <p:nvPr/>
        </p:nvPicPr>
        <p:blipFill>
          <a:blip r:embed="rId3"/>
          <a:stretch>
            <a:fillRect/>
          </a:stretch>
        </p:blipFill>
        <p:spPr>
          <a:xfrm>
            <a:off x="5025792" y="1166752"/>
            <a:ext cx="4886834" cy="4640817"/>
          </a:xfrm>
          <a:prstGeom prst="rect">
            <a:avLst/>
          </a:prstGeom>
        </p:spPr>
      </p:pic>
      <p:sp>
        <p:nvSpPr>
          <p:cNvPr id="25" name="TextBox 24">
            <a:extLst>
              <a:ext uri="{FF2B5EF4-FFF2-40B4-BE49-F238E27FC236}">
                <a16:creationId xmlns:a16="http://schemas.microsoft.com/office/drawing/2014/main" id="{840CDDB1-4D0B-75B6-5911-87D0D49916C9}"/>
              </a:ext>
            </a:extLst>
          </p:cNvPr>
          <p:cNvSpPr txBox="1"/>
          <p:nvPr/>
        </p:nvSpPr>
        <p:spPr>
          <a:xfrm>
            <a:off x="4987545" y="592618"/>
            <a:ext cx="2420420" cy="461665"/>
          </a:xfrm>
          <a:prstGeom prst="rect">
            <a:avLst/>
          </a:prstGeom>
          <a:noFill/>
        </p:spPr>
        <p:txBody>
          <a:bodyPr wrap="square" rtlCol="0">
            <a:spAutoFit/>
          </a:bodyPr>
          <a:lstStyle/>
          <a:p>
            <a:pPr defTabSz="310896">
              <a:spcAft>
                <a:spcPts val="600"/>
              </a:spcAft>
            </a:pPr>
            <a:r>
              <a:rPr lang="en-US" sz="2400" b="1" kern="1200" dirty="0">
                <a:solidFill>
                  <a:srgbClr val="FF0000"/>
                </a:solidFill>
                <a:latin typeface="Söhne"/>
                <a:ea typeface="+mn-ea"/>
                <a:cs typeface="+mn-cs"/>
              </a:rPr>
              <a:t>Playfair Cipher</a:t>
            </a:r>
            <a:r>
              <a:rPr lang="en-US" sz="2400" b="1" kern="1200" dirty="0">
                <a:latin typeface="Söhne"/>
                <a:ea typeface="+mn-ea"/>
                <a:cs typeface="+mn-cs"/>
              </a:rPr>
              <a:t>:</a:t>
            </a:r>
            <a:endParaRPr lang="en-US" sz="2400" dirty="0"/>
          </a:p>
        </p:txBody>
      </p:sp>
    </p:spTree>
    <p:extLst>
      <p:ext uri="{BB962C8B-B14F-4D97-AF65-F5344CB8AC3E}">
        <p14:creationId xmlns:p14="http://schemas.microsoft.com/office/powerpoint/2010/main" val="21651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Background Fill">
            <a:extLst>
              <a:ext uri="{FF2B5EF4-FFF2-40B4-BE49-F238E27FC236}">
                <a16:creationId xmlns:a16="http://schemas.microsoft.com/office/drawing/2014/main" id="{3C915414-2809-4735-A560-0D5FE6670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82"/>
            <a:ext cx="12188952" cy="6858000"/>
          </a:xfrm>
          <a:prstGeom prst="rect">
            <a:avLst/>
          </a:prstGeom>
          <a:solidFill>
            <a:schemeClr val="bg1">
              <a:lumMod val="9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id">
            <a:extLst>
              <a:ext uri="{FF2B5EF4-FFF2-40B4-BE49-F238E27FC236}">
                <a16:creationId xmlns:a16="http://schemas.microsoft.com/office/drawing/2014/main" id="{24413201-85BF-4680-A7D4-10CDBD0356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38471" cy="6858000"/>
            <a:chOff x="0" y="-12406"/>
            <a:chExt cx="12038471" cy="6858000"/>
          </a:xfrm>
        </p:grpSpPr>
        <p:cxnSp>
          <p:nvCxnSpPr>
            <p:cNvPr id="13" name="Straight Connector 12">
              <a:extLst>
                <a:ext uri="{FF2B5EF4-FFF2-40B4-BE49-F238E27FC236}">
                  <a16:creationId xmlns:a16="http://schemas.microsoft.com/office/drawing/2014/main" id="{1F819D8C-C8E5-4336-9882-79FBF65551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0"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D732480-09E4-401A-B2D9-E6C662FBCA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719781"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87D8355C-E417-4D36-91FF-2CC1E1FE9F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72683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ADF7267-EAAE-43CE-ACEF-608328FB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25"/>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54C901E2-0CDB-4316-B262-3B9E68F335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7294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8F6D31A-084C-4F10-9A8F-A9645DFB71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6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38E09F0-F130-45B5-B0AF-7EF3F017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684395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569330E2-17DA-4F0D-B377-6E4499C79A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131209"/>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A3192707-5744-4C77-8CD6-D682F9080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2089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42" name="Straight Connector 21">
              <a:extLst>
                <a:ext uri="{FF2B5EF4-FFF2-40B4-BE49-F238E27FC236}">
                  <a16:creationId xmlns:a16="http://schemas.microsoft.com/office/drawing/2014/main" id="{E367A44A-5DD0-43B5-B6DB-1CA3BC5AF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422784"/>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80809D1-164B-4A0C-84BB-2AC46F3BDE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1832198"/>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E379EC94-3698-4695-8CE7-61DBDF5EE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3538773"/>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8755B95C-6A71-4D4F-8F48-B21F893E6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0" y="5240042"/>
              <a:ext cx="12038471"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6099C53A-E394-462E-BF63-1639A8E283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828837"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AC427FF-C3BE-45A0-9FB1-A6A4C8C4C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439563"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2B15D91A-BF52-4704-8F6B-A7C474618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59344"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1D9241FD-0E0D-409B-A2AF-8F06ACB757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79125"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F8B3D884-11F6-4FF3-82C2-1C2311451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59890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A15AB342-981A-44B4-846D-B0B2394ACF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38471"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872C80E7-0A00-4063-BEE2-6B6B446A4A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318688" y="-25"/>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CDDFAF9B-F940-4E8C-905E-31851E6E7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54926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DE75405B-4987-4ED0-838B-B550E11C50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72269" y="1609"/>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2D23C412-06C7-4364-B5C1-6492A9D36B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990113"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3E558B2C-BA31-4EF6-AA51-34C38C4FA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1578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9BF6B7B-33CA-48B1-A1DC-E4917FB89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435730"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B91E8E40-9C42-4E16-980F-D9B38872F3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4293" y="-5330"/>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6B7E3690-D803-4CC7-BA93-B51ACF040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4177" y="-12406"/>
              <a:ext cx="0" cy="6843985"/>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 name="Title 1">
            <a:extLst>
              <a:ext uri="{FF2B5EF4-FFF2-40B4-BE49-F238E27FC236}">
                <a16:creationId xmlns:a16="http://schemas.microsoft.com/office/drawing/2014/main" id="{1BFCC801-431F-0339-CF27-12903C8C7010}"/>
              </a:ext>
            </a:extLst>
          </p:cNvPr>
          <p:cNvSpPr>
            <a:spLocks noGrp="1"/>
          </p:cNvSpPr>
          <p:nvPr>
            <p:ph type="title"/>
          </p:nvPr>
        </p:nvSpPr>
        <p:spPr>
          <a:xfrm>
            <a:off x="630935" y="1362456"/>
            <a:ext cx="4583759" cy="1963901"/>
          </a:xfrm>
        </p:spPr>
        <p:txBody>
          <a:bodyPr anchor="t">
            <a:normAutofit/>
          </a:bodyPr>
          <a:lstStyle/>
          <a:p>
            <a:r>
              <a:rPr lang="en-US" b="1" i="0" dirty="0">
                <a:solidFill>
                  <a:srgbClr val="FF0000"/>
                </a:solidFill>
                <a:effectLst/>
                <a:latin typeface="Söhne"/>
              </a:rPr>
              <a:t>Hieroglyphics</a:t>
            </a:r>
            <a:r>
              <a:rPr lang="en-US" b="1" i="0" dirty="0">
                <a:effectLst/>
                <a:latin typeface="Söhne"/>
              </a:rPr>
              <a:t> and </a:t>
            </a:r>
            <a:r>
              <a:rPr lang="en-US" b="1" i="0" dirty="0">
                <a:solidFill>
                  <a:srgbClr val="FF0000"/>
                </a:solidFill>
                <a:effectLst/>
                <a:latin typeface="Söhne"/>
              </a:rPr>
              <a:t>Steganography</a:t>
            </a:r>
          </a:p>
        </p:txBody>
      </p:sp>
      <p:cxnSp>
        <p:nvCxnSpPr>
          <p:cNvPr id="41" name="Straight Connector 40">
            <a:extLst>
              <a:ext uri="{FF2B5EF4-FFF2-40B4-BE49-F238E27FC236}">
                <a16:creationId xmlns:a16="http://schemas.microsoft.com/office/drawing/2014/main" id="{473E2575-93BA-49BD-A0BB-EBD45F7382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0800" y="1141470"/>
            <a:ext cx="4413319" cy="0"/>
          </a:xfrm>
          <a:prstGeom prst="line">
            <a:avLst/>
          </a:prstGeom>
          <a:ln w="508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32AE2A-5F1E-4AB5-96CD-95BBC7E8CB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362984" y="1155984"/>
            <a:ext cx="5056523" cy="0"/>
          </a:xfrm>
          <a:prstGeom prst="line">
            <a:avLst/>
          </a:prstGeom>
          <a:ln w="25400" cap="sq">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51E1EE1-5760-4F9F-919D-BBBE95CE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873" y="3565331"/>
            <a:ext cx="5072600" cy="3168471"/>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symbols&#10;&#10;Description automatically generated">
            <a:extLst>
              <a:ext uri="{FF2B5EF4-FFF2-40B4-BE49-F238E27FC236}">
                <a16:creationId xmlns:a16="http://schemas.microsoft.com/office/drawing/2014/main" id="{B38EE4F5-ED1F-503E-E228-E179B0AE5624}"/>
              </a:ext>
            </a:extLst>
          </p:cNvPr>
          <p:cNvPicPr>
            <a:picLocks noChangeAspect="1"/>
          </p:cNvPicPr>
          <p:nvPr/>
        </p:nvPicPr>
        <p:blipFill rotWithShape="1">
          <a:blip r:embed="rId2">
            <a:extLst>
              <a:ext uri="{28A0092B-C50C-407E-A947-70E740481C1C}">
                <a14:useLocalDpi xmlns:a14="http://schemas.microsoft.com/office/drawing/2010/main" val="0"/>
              </a:ext>
            </a:extLst>
          </a:blip>
          <a:srcRect r="1" b="4934"/>
          <a:stretch/>
        </p:blipFill>
        <p:spPr>
          <a:xfrm>
            <a:off x="5598944" y="1305113"/>
            <a:ext cx="5700792" cy="5419589"/>
          </a:xfrm>
          <a:prstGeom prst="rect">
            <a:avLst/>
          </a:prstGeom>
        </p:spPr>
      </p:pic>
      <p:sp>
        <p:nvSpPr>
          <p:cNvPr id="47" name="Color">
            <a:extLst>
              <a:ext uri="{FF2B5EF4-FFF2-40B4-BE49-F238E27FC236}">
                <a16:creationId xmlns:a16="http://schemas.microsoft.com/office/drawing/2014/main" id="{D665D759-2DF8-4D47-8386-4BA28901A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7704" y="147451"/>
            <a:ext cx="685800" cy="658648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3" name="Content Placeholder 2">
            <a:extLst>
              <a:ext uri="{FF2B5EF4-FFF2-40B4-BE49-F238E27FC236}">
                <a16:creationId xmlns:a16="http://schemas.microsoft.com/office/drawing/2014/main" id="{4B18510D-6C95-FC71-12BE-A70527E79AD5}"/>
              </a:ext>
            </a:extLst>
          </p:cNvPr>
          <p:cNvSpPr>
            <a:spLocks noGrp="1"/>
          </p:cNvSpPr>
          <p:nvPr>
            <p:ph idx="1"/>
          </p:nvPr>
        </p:nvSpPr>
        <p:spPr>
          <a:xfrm>
            <a:off x="630935" y="3705805"/>
            <a:ext cx="4604294" cy="2766711"/>
          </a:xfrm>
        </p:spPr>
        <p:txBody>
          <a:bodyPr anchor="ctr">
            <a:normAutofit/>
          </a:bodyPr>
          <a:lstStyle/>
          <a:p>
            <a:r>
              <a:rPr lang="en-US" sz="2000" dirty="0"/>
              <a:t> </a:t>
            </a:r>
            <a:r>
              <a:rPr lang="en-US" sz="2000" dirty="0">
                <a:solidFill>
                  <a:srgbClr val="FF0000"/>
                </a:solidFill>
              </a:rPr>
              <a:t>Hieroglyphics and Steganography</a:t>
            </a:r>
            <a:r>
              <a:rPr lang="en-US" sz="2000" dirty="0"/>
              <a:t>: Ancient Egyptians used hieroglyphics to hide messages in clear plain by using symbols and imagery. Steganography involved hiding messages within other media, such as writing a message in invisible ink on a paper that seems just a message.</a:t>
            </a:r>
          </a:p>
          <a:p>
            <a:endParaRPr lang="en-US" sz="1800" dirty="0"/>
          </a:p>
        </p:txBody>
      </p:sp>
    </p:spTree>
    <p:extLst>
      <p:ext uri="{BB962C8B-B14F-4D97-AF65-F5344CB8AC3E}">
        <p14:creationId xmlns:p14="http://schemas.microsoft.com/office/powerpoint/2010/main" val="1408056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0BC2-8515-07BE-B045-8BC1A0BA0E62}"/>
              </a:ext>
            </a:extLst>
          </p:cNvPr>
          <p:cNvSpPr>
            <a:spLocks noGrp="1"/>
          </p:cNvSpPr>
          <p:nvPr>
            <p:ph type="title"/>
          </p:nvPr>
        </p:nvSpPr>
        <p:spPr>
          <a:xfrm>
            <a:off x="761803" y="350196"/>
            <a:ext cx="4646904" cy="1624520"/>
          </a:xfrm>
        </p:spPr>
        <p:txBody>
          <a:bodyPr anchor="ctr">
            <a:normAutofit/>
          </a:bodyPr>
          <a:lstStyle/>
          <a:p>
            <a:pPr algn="ctr"/>
            <a:r>
              <a:rPr lang="en-US" sz="4000" b="0" i="0" dirty="0">
                <a:solidFill>
                  <a:srgbClr val="FF0000"/>
                </a:solidFill>
                <a:effectLst/>
                <a:latin typeface="-apple-system"/>
              </a:rPr>
              <a:t>Audio Decoder</a:t>
            </a:r>
            <a:br>
              <a:rPr lang="en-US" sz="4000" b="0" i="0" dirty="0">
                <a:solidFill>
                  <a:srgbClr val="FF0000"/>
                </a:solidFill>
                <a:effectLst/>
                <a:latin typeface="-apple-system"/>
              </a:rPr>
            </a:br>
            <a:r>
              <a:rPr lang="en-US" sz="4000" b="0" i="0" dirty="0">
                <a:effectLst/>
                <a:latin typeface="-apple-system"/>
              </a:rPr>
              <a:t>.wav</a:t>
            </a:r>
            <a:r>
              <a:rPr lang="en-US" sz="4000" b="0" i="0" dirty="0">
                <a:solidFill>
                  <a:srgbClr val="FF0000"/>
                </a:solidFill>
                <a:effectLst/>
                <a:latin typeface="-apple-system"/>
              </a:rPr>
              <a:t>/</a:t>
            </a:r>
            <a:r>
              <a:rPr lang="en-US" sz="4000" b="0" i="0" dirty="0">
                <a:effectLst/>
                <a:latin typeface="-apple-system"/>
              </a:rPr>
              <a:t>.mp3</a:t>
            </a:r>
          </a:p>
        </p:txBody>
      </p:sp>
      <p:sp>
        <p:nvSpPr>
          <p:cNvPr id="3" name="Content Placeholder 2">
            <a:extLst>
              <a:ext uri="{FF2B5EF4-FFF2-40B4-BE49-F238E27FC236}">
                <a16:creationId xmlns:a16="http://schemas.microsoft.com/office/drawing/2014/main" id="{79848654-8A84-1B32-7190-896C9A3D2E52}"/>
              </a:ext>
            </a:extLst>
          </p:cNvPr>
          <p:cNvSpPr>
            <a:spLocks noGrp="1"/>
          </p:cNvSpPr>
          <p:nvPr>
            <p:ph idx="1"/>
          </p:nvPr>
        </p:nvSpPr>
        <p:spPr>
          <a:xfrm>
            <a:off x="344557" y="1713810"/>
            <a:ext cx="5170168" cy="4713079"/>
          </a:xfrm>
        </p:spPr>
        <p:txBody>
          <a:bodyPr anchor="ctr">
            <a:normAutofit fontScale="92500" lnSpcReduction="10000"/>
          </a:bodyPr>
          <a:lstStyle/>
          <a:p>
            <a:r>
              <a:rPr lang="en-US" sz="2000" dirty="0"/>
              <a:t>Ok! Now we can decode the Morse Code Cipher. But what if the Morse Code come as mp3 audio file how to decode that Morse Code.</a:t>
            </a:r>
          </a:p>
          <a:p>
            <a:r>
              <a:rPr lang="en-US" sz="2000" dirty="0"/>
              <a:t>You have two ways to do that the hard way and the simple way : </a:t>
            </a:r>
          </a:p>
          <a:p>
            <a:r>
              <a:rPr lang="en-US" sz="2000" dirty="0"/>
              <a:t>Hard way is to listen to that audio and try to decoded from a morse code table.</a:t>
            </a:r>
          </a:p>
          <a:p>
            <a:r>
              <a:rPr lang="en-US" sz="2000" dirty="0"/>
              <a:t>And the easy way is to upload the mp3 file on that website to analyze it and convert it from audio morse code to text morse code then to  alphabet.</a:t>
            </a:r>
          </a:p>
          <a:p>
            <a:pPr marL="0" indent="0">
              <a:buNone/>
            </a:pPr>
            <a:r>
              <a:rPr lang="en-US" sz="2000" dirty="0">
                <a:solidFill>
                  <a:srgbClr val="0070C0"/>
                </a:solidFill>
              </a:rPr>
              <a:t>https://morsecode.world/international/decoder/audio-decoder-adaptive.html</a:t>
            </a:r>
          </a:p>
          <a:p>
            <a:pPr marL="0" indent="0">
              <a:buNone/>
            </a:pPr>
            <a:r>
              <a:rPr lang="en-US" sz="2000" dirty="0">
                <a:solidFill>
                  <a:srgbClr val="FF0000"/>
                </a:solidFill>
              </a:rPr>
              <a:t>------------------------------------------------------------------</a:t>
            </a:r>
          </a:p>
          <a:p>
            <a:pPr marL="0" indent="0">
              <a:buNone/>
            </a:pPr>
            <a:r>
              <a:rPr lang="en-US" sz="2000" dirty="0">
                <a:solidFill>
                  <a:srgbClr val="0070C0"/>
                </a:solidFill>
              </a:rPr>
              <a:t>https://academo.org/demos/spectrum-analyzer/</a:t>
            </a:r>
          </a:p>
        </p:txBody>
      </p:sp>
      <p:pic>
        <p:nvPicPr>
          <p:cNvPr id="5" name="Picture 4" descr="Close up of song composition">
            <a:extLst>
              <a:ext uri="{FF2B5EF4-FFF2-40B4-BE49-F238E27FC236}">
                <a16:creationId xmlns:a16="http://schemas.microsoft.com/office/drawing/2014/main" id="{7020C97D-AE54-48EB-E88D-C4C1ABB0272F}"/>
              </a:ext>
            </a:extLst>
          </p:cNvPr>
          <p:cNvPicPr>
            <a:picLocks noChangeAspect="1"/>
          </p:cNvPicPr>
          <p:nvPr/>
        </p:nvPicPr>
        <p:blipFill rotWithShape="1">
          <a:blip r:embed="rId2"/>
          <a:srcRect l="13363" r="19896"/>
          <a:stretch/>
        </p:blipFill>
        <p:spPr>
          <a:xfrm>
            <a:off x="6096000" y="1"/>
            <a:ext cx="6102825" cy="6858000"/>
          </a:xfrm>
          <a:prstGeom prst="rect">
            <a:avLst/>
          </a:prstGeom>
        </p:spPr>
      </p:pic>
    </p:spTree>
    <p:extLst>
      <p:ext uri="{BB962C8B-B14F-4D97-AF65-F5344CB8AC3E}">
        <p14:creationId xmlns:p14="http://schemas.microsoft.com/office/powerpoint/2010/main" val="423089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420C5-A6C4-F53E-8B36-866A22331813}"/>
              </a:ext>
            </a:extLst>
          </p:cNvPr>
          <p:cNvSpPr>
            <a:spLocks noGrp="1"/>
          </p:cNvSpPr>
          <p:nvPr>
            <p:ph type="title"/>
          </p:nvPr>
        </p:nvSpPr>
        <p:spPr>
          <a:xfrm>
            <a:off x="761800" y="762001"/>
            <a:ext cx="5334197" cy="1708242"/>
          </a:xfrm>
        </p:spPr>
        <p:txBody>
          <a:bodyPr anchor="ctr">
            <a:normAutofit/>
          </a:bodyPr>
          <a:lstStyle/>
          <a:p>
            <a:r>
              <a:rPr lang="en-US" sz="4000" b="1" i="0" dirty="0">
                <a:solidFill>
                  <a:srgbClr val="FF0000"/>
                </a:solidFill>
                <a:effectLst/>
                <a:latin typeface="Söhne"/>
              </a:rPr>
              <a:t>Other Ciphers</a:t>
            </a:r>
            <a:endParaRPr lang="en-US" sz="4000" dirty="0">
              <a:solidFill>
                <a:srgbClr val="FF0000"/>
              </a:solidFill>
            </a:endParaRPr>
          </a:p>
        </p:txBody>
      </p:sp>
      <p:sp>
        <p:nvSpPr>
          <p:cNvPr id="3" name="Content Placeholder 2">
            <a:extLst>
              <a:ext uri="{FF2B5EF4-FFF2-40B4-BE49-F238E27FC236}">
                <a16:creationId xmlns:a16="http://schemas.microsoft.com/office/drawing/2014/main" id="{B7A0ADA8-68EA-2AD4-C257-5A7BA06ACBF5}"/>
              </a:ext>
            </a:extLst>
          </p:cNvPr>
          <p:cNvSpPr>
            <a:spLocks noGrp="1"/>
          </p:cNvSpPr>
          <p:nvPr>
            <p:ph idx="1"/>
          </p:nvPr>
        </p:nvSpPr>
        <p:spPr>
          <a:xfrm>
            <a:off x="414029" y="2349593"/>
            <a:ext cx="6029738" cy="4076330"/>
          </a:xfrm>
        </p:spPr>
        <p:txBody>
          <a:bodyPr anchor="ctr">
            <a:normAutofit fontScale="92500" lnSpcReduction="10000"/>
          </a:bodyPr>
          <a:lstStyle/>
          <a:p>
            <a:pPr marL="0" indent="0" algn="ctr">
              <a:buNone/>
            </a:pPr>
            <a:r>
              <a:rPr lang="en-US" sz="2400" b="0" i="0" dirty="0">
                <a:solidFill>
                  <a:srgbClr val="FF0000"/>
                </a:solidFill>
                <a:effectLst/>
                <a:latin typeface="Mona Sans"/>
              </a:rPr>
              <a:t>JSFuck </a:t>
            </a:r>
            <a:r>
              <a:rPr lang="en-US" sz="2400" b="0" i="0" dirty="0">
                <a:effectLst/>
                <a:latin typeface="Mona Sans"/>
              </a:rPr>
              <a:t>Cipher</a:t>
            </a:r>
          </a:p>
          <a:p>
            <a:pPr marL="0" indent="0" algn="ctr">
              <a:buNone/>
            </a:pPr>
            <a:r>
              <a:rPr lang="en-US" sz="2400" dirty="0">
                <a:latin typeface="Mona Sans"/>
              </a:rPr>
              <a:t>ASCII : ASU</a:t>
            </a:r>
          </a:p>
          <a:p>
            <a:pPr marL="0" indent="0" algn="ctr">
              <a:buNone/>
            </a:pPr>
            <a:r>
              <a:rPr lang="en-US" sz="2400" b="0" i="0" dirty="0">
                <a:effectLst/>
                <a:latin typeface="Mona Sans"/>
              </a:rPr>
              <a:t>JSFuck : [][(![]+[])[+[]]+(![]+[])[!+[]+!+[]]+(![]+[])[+!+[]]+(!![]+[])[+[]]][([][(![]+[])[+[]]+(![]+[])[!+[]+!+[]]+(![]+[])[+!+[]]+(!![]+[])[+[]]]+[])[!+[]+!+[]+!+[]]+(!![]+[][(![]+[])[+[]]+(![]+[])[!+[]+!+[]]+(![]+[])[+!+[]]+(!![]+[])[+[]]])</a:t>
            </a:r>
          </a:p>
          <a:p>
            <a:pPr marL="0" indent="0" algn="ctr">
              <a:buNone/>
            </a:pPr>
            <a:r>
              <a:rPr lang="en-US" sz="2400" b="0" i="0" dirty="0">
                <a:solidFill>
                  <a:srgbClr val="FF0000"/>
                </a:solidFill>
                <a:effectLst/>
                <a:latin typeface="Mona Sans"/>
              </a:rPr>
              <a:t>Encode:</a:t>
            </a:r>
          </a:p>
          <a:p>
            <a:pPr marL="0" indent="0" algn="ctr">
              <a:buNone/>
            </a:pPr>
            <a:r>
              <a:rPr lang="en-US" sz="2400" dirty="0">
                <a:solidFill>
                  <a:srgbClr val="0070C0"/>
                </a:solidFill>
                <a:latin typeface="Mona Sans"/>
              </a:rPr>
              <a:t>https://www.53lu.com/tool/jsfuck/</a:t>
            </a:r>
            <a:endParaRPr lang="en-US" sz="2400" b="0" i="0" dirty="0">
              <a:solidFill>
                <a:srgbClr val="0070C0"/>
              </a:solidFill>
              <a:effectLst/>
              <a:latin typeface="Mona Sans"/>
            </a:endParaRPr>
          </a:p>
          <a:p>
            <a:pPr marL="0" indent="0" algn="ctr">
              <a:buNone/>
            </a:pPr>
            <a:r>
              <a:rPr lang="en-US" sz="2400" b="0" i="0" dirty="0">
                <a:solidFill>
                  <a:srgbClr val="FF0000"/>
                </a:solidFill>
                <a:effectLst/>
                <a:latin typeface="Mona Sans"/>
              </a:rPr>
              <a:t>Decode:</a:t>
            </a:r>
          </a:p>
          <a:p>
            <a:pPr marL="0" indent="0" algn="ctr">
              <a:buNone/>
            </a:pPr>
            <a:r>
              <a:rPr lang="en-US" sz="2400" b="0" i="0" dirty="0">
                <a:solidFill>
                  <a:srgbClr val="0070C0"/>
                </a:solidFill>
                <a:effectLst/>
                <a:latin typeface="Mona Sans"/>
              </a:rPr>
              <a:t>https://www.53lu.com/tool/jsfuckdecode/</a:t>
            </a:r>
          </a:p>
        </p:txBody>
      </p:sp>
      <p:pic>
        <p:nvPicPr>
          <p:cNvPr id="5" name="Picture 4" descr="Nærbillede af tastaturet på en lommeregner">
            <a:extLst>
              <a:ext uri="{FF2B5EF4-FFF2-40B4-BE49-F238E27FC236}">
                <a16:creationId xmlns:a16="http://schemas.microsoft.com/office/drawing/2014/main" id="{51E8D08F-5A5E-B237-8ABB-EDD9ADBF3096}"/>
              </a:ext>
            </a:extLst>
          </p:cNvPr>
          <p:cNvPicPr>
            <a:picLocks noChangeAspect="1"/>
          </p:cNvPicPr>
          <p:nvPr/>
        </p:nvPicPr>
        <p:blipFill rotWithShape="1">
          <a:blip r:embed="rId2"/>
          <a:srcRect l="20958" r="2759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94449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91B8-A2AA-19B1-8C0F-4AEFA4CD3912}"/>
              </a:ext>
            </a:extLst>
          </p:cNvPr>
          <p:cNvSpPr>
            <a:spLocks noGrp="1"/>
          </p:cNvSpPr>
          <p:nvPr>
            <p:ph type="title"/>
          </p:nvPr>
        </p:nvSpPr>
        <p:spPr>
          <a:xfrm>
            <a:off x="6823878" y="741391"/>
            <a:ext cx="4491821" cy="1616203"/>
          </a:xfrm>
        </p:spPr>
        <p:txBody>
          <a:bodyPr anchor="b">
            <a:normAutofit/>
          </a:bodyPr>
          <a:lstStyle/>
          <a:p>
            <a:r>
              <a:rPr lang="en-US" sz="3200" b="1" i="0" dirty="0">
                <a:solidFill>
                  <a:srgbClr val="FF0000"/>
                </a:solidFill>
                <a:effectLst/>
                <a:latin typeface="Söhne"/>
              </a:rPr>
              <a:t>Other Ciphers</a:t>
            </a:r>
            <a:endParaRPr lang="en-US" sz="3200" dirty="0">
              <a:solidFill>
                <a:srgbClr val="FF0000"/>
              </a:solidFill>
            </a:endParaRPr>
          </a:p>
        </p:txBody>
      </p:sp>
      <p:pic>
        <p:nvPicPr>
          <p:cNvPr id="5" name="Picture 4" descr="Toy plastic numbers">
            <a:extLst>
              <a:ext uri="{FF2B5EF4-FFF2-40B4-BE49-F238E27FC236}">
                <a16:creationId xmlns:a16="http://schemas.microsoft.com/office/drawing/2014/main" id="{C048B35A-3B7B-AC88-C7F5-61763CE7AA71}"/>
              </a:ext>
            </a:extLst>
          </p:cNvPr>
          <p:cNvPicPr>
            <a:picLocks noChangeAspect="1"/>
          </p:cNvPicPr>
          <p:nvPr/>
        </p:nvPicPr>
        <p:blipFill rotWithShape="1">
          <a:blip r:embed="rId2"/>
          <a:srcRect l="17254" r="23412"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EB30749-5196-88D9-6876-AB7810BE05BB}"/>
              </a:ext>
            </a:extLst>
          </p:cNvPr>
          <p:cNvSpPr>
            <a:spLocks noGrp="1"/>
          </p:cNvSpPr>
          <p:nvPr>
            <p:ph idx="1"/>
          </p:nvPr>
        </p:nvSpPr>
        <p:spPr>
          <a:xfrm>
            <a:off x="6095980" y="2659510"/>
            <a:ext cx="6096000" cy="3681794"/>
          </a:xfrm>
        </p:spPr>
        <p:txBody>
          <a:bodyPr anchor="t">
            <a:normAutofit/>
          </a:bodyPr>
          <a:lstStyle/>
          <a:p>
            <a:pPr marL="0" indent="0" algn="ctr">
              <a:buNone/>
            </a:pPr>
            <a:r>
              <a:rPr lang="en-US" sz="2000" b="1" cap="small" dirty="0">
                <a:solidFill>
                  <a:srgbClr val="FF0000"/>
                </a:solidFill>
                <a:effectLst/>
                <a:latin typeface="Georgia" panose="02040502050405020303" pitchFamily="18" charset="0"/>
              </a:rPr>
              <a:t>Brainfuck</a:t>
            </a:r>
            <a:r>
              <a:rPr lang="en-US" sz="2000" b="1" cap="small" dirty="0">
                <a:effectLst/>
                <a:latin typeface="Georgia" panose="02040502050405020303" pitchFamily="18" charset="0"/>
              </a:rPr>
              <a:t> Cipher</a:t>
            </a:r>
          </a:p>
          <a:p>
            <a:pPr marL="0" indent="0" algn="ctr">
              <a:buNone/>
            </a:pPr>
            <a:r>
              <a:rPr lang="en-US" sz="2000" b="1" cap="small" dirty="0">
                <a:latin typeface="Georgia" panose="02040502050405020303" pitchFamily="18" charset="0"/>
              </a:rPr>
              <a:t>ASCII : ASU</a:t>
            </a:r>
          </a:p>
          <a:p>
            <a:pPr marL="0" indent="0" algn="ctr">
              <a:buNone/>
            </a:pPr>
            <a:r>
              <a:rPr lang="en-US" sz="2000" b="1" cap="small" dirty="0">
                <a:effectLst/>
                <a:latin typeface="Georgia" panose="02040502050405020303" pitchFamily="18" charset="0"/>
              </a:rPr>
              <a:t>Brainfuck : </a:t>
            </a:r>
            <a:r>
              <a:rPr lang="en-US" sz="2000" b="0" i="0" dirty="0">
                <a:effectLst/>
                <a:latin typeface="Lucida Console" panose="020B0609040504020204" pitchFamily="49" charset="0"/>
              </a:rPr>
              <a:t>++++++++++[&gt;+&gt;+++&gt;+++++++&gt;++++++++++&lt;&lt;&lt;&lt;-]&gt;&gt;&gt;-----.&gt;-----------------.++.</a:t>
            </a:r>
          </a:p>
          <a:p>
            <a:pPr marL="0" indent="0" algn="ctr">
              <a:buNone/>
            </a:pPr>
            <a:r>
              <a:rPr lang="en-US" sz="2000" b="1" cap="small" dirty="0">
                <a:solidFill>
                  <a:srgbClr val="0070C0"/>
                </a:solidFill>
                <a:effectLst/>
                <a:latin typeface="Georgia" panose="02040502050405020303" pitchFamily="18" charset="0"/>
              </a:rPr>
              <a:t>https://www.dcode.fr/brainfuck-language</a:t>
            </a:r>
          </a:p>
        </p:txBody>
      </p:sp>
    </p:spTree>
    <p:extLst>
      <p:ext uri="{BB962C8B-B14F-4D97-AF65-F5344CB8AC3E}">
        <p14:creationId xmlns:p14="http://schemas.microsoft.com/office/powerpoint/2010/main" val="2991228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Hangslot op een computermoederbord">
            <a:extLst>
              <a:ext uri="{FF2B5EF4-FFF2-40B4-BE49-F238E27FC236}">
                <a16:creationId xmlns:a16="http://schemas.microsoft.com/office/drawing/2014/main" id="{6D6F17FE-EB7B-48B4-3BB8-A2AA9E7DE8BD}"/>
              </a:ext>
            </a:extLst>
          </p:cNvPr>
          <p:cNvPicPr>
            <a:picLocks noChangeAspect="1"/>
          </p:cNvPicPr>
          <p:nvPr/>
        </p:nvPicPr>
        <p:blipFill rotWithShape="1">
          <a:blip r:embed="rId2"/>
          <a:srcRect l="9841" r="33194" b="-2"/>
          <a:stretch/>
        </p:blipFill>
        <p:spPr>
          <a:xfrm>
            <a:off x="-9527" y="3725"/>
            <a:ext cx="5846165" cy="6850548"/>
          </a:xfrm>
          <a:prstGeom prst="rect">
            <a:avLst/>
          </a:prstGeom>
        </p:spPr>
      </p:pic>
      <p:grpSp>
        <p:nvGrpSpPr>
          <p:cNvPr id="19"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C8BCEE73-7836-2831-AE27-731C8EF863E1}"/>
              </a:ext>
            </a:extLst>
          </p:cNvPr>
          <p:cNvSpPr>
            <a:spLocks noGrp="1"/>
          </p:cNvSpPr>
          <p:nvPr>
            <p:ph type="title"/>
          </p:nvPr>
        </p:nvSpPr>
        <p:spPr>
          <a:xfrm>
            <a:off x="6090176" y="0"/>
            <a:ext cx="4977976" cy="1454051"/>
          </a:xfrm>
        </p:spPr>
        <p:txBody>
          <a:bodyPr anchor="b">
            <a:normAutofit/>
          </a:bodyPr>
          <a:lstStyle/>
          <a:p>
            <a:r>
              <a:rPr lang="en-US" sz="3600" b="1" i="0" dirty="0">
                <a:solidFill>
                  <a:srgbClr val="FF0000"/>
                </a:solidFill>
                <a:effectLst/>
                <a:latin typeface="Söhne"/>
              </a:rPr>
              <a:t>Other Ciphers</a:t>
            </a:r>
            <a:endParaRPr lang="en-US" sz="3600" dirty="0">
              <a:solidFill>
                <a:srgbClr val="FF0000"/>
              </a:solidFill>
            </a:endParaRPr>
          </a:p>
        </p:txBody>
      </p:sp>
      <p:sp>
        <p:nvSpPr>
          <p:cNvPr id="3" name="Content Placeholder 2">
            <a:extLst>
              <a:ext uri="{FF2B5EF4-FFF2-40B4-BE49-F238E27FC236}">
                <a16:creationId xmlns:a16="http://schemas.microsoft.com/office/drawing/2014/main" id="{E071D1A5-D4EE-FBF7-E969-535F85357B28}"/>
              </a:ext>
            </a:extLst>
          </p:cNvPr>
          <p:cNvSpPr>
            <a:spLocks noGrp="1"/>
          </p:cNvSpPr>
          <p:nvPr>
            <p:ph idx="1"/>
          </p:nvPr>
        </p:nvSpPr>
        <p:spPr>
          <a:xfrm>
            <a:off x="6090574" y="2415756"/>
            <a:ext cx="4977578" cy="3639289"/>
          </a:xfrm>
        </p:spPr>
        <p:txBody>
          <a:bodyPr anchor="ctr">
            <a:noAutofit/>
          </a:bodyPr>
          <a:lstStyle/>
          <a:p>
            <a:pPr marL="0" indent="0" algn="ctr">
              <a:buNone/>
            </a:pPr>
            <a:r>
              <a:rPr lang="en-US" sz="1600" b="1" cap="small" dirty="0">
                <a:solidFill>
                  <a:srgbClr val="FF0000"/>
                </a:solidFill>
                <a:effectLst/>
                <a:latin typeface="Georgia" panose="02040502050405020303" pitchFamily="18" charset="0"/>
              </a:rPr>
              <a:t>Ook!</a:t>
            </a:r>
            <a:r>
              <a:rPr lang="en-US" sz="1600" b="1" cap="small" dirty="0">
                <a:solidFill>
                  <a:schemeClr val="tx2"/>
                </a:solidFill>
                <a:effectLst/>
                <a:latin typeface="Georgia" panose="02040502050405020303" pitchFamily="18" charset="0"/>
              </a:rPr>
              <a:t> </a:t>
            </a:r>
            <a:r>
              <a:rPr lang="en-US" sz="1600" b="1" cap="small" dirty="0">
                <a:solidFill>
                  <a:schemeClr val="tx2"/>
                </a:solidFill>
                <a:latin typeface="Georgia" panose="02040502050405020303" pitchFamily="18" charset="0"/>
              </a:rPr>
              <a:t>Cipher</a:t>
            </a:r>
          </a:p>
          <a:p>
            <a:pPr marL="0" indent="0" algn="ctr">
              <a:buNone/>
            </a:pPr>
            <a:r>
              <a:rPr lang="en-US" sz="1600" b="1" cap="small" dirty="0">
                <a:solidFill>
                  <a:schemeClr val="tx2"/>
                </a:solidFill>
                <a:effectLst/>
                <a:latin typeface="Georgia" panose="02040502050405020303" pitchFamily="18" charset="0"/>
              </a:rPr>
              <a:t>ASCII : ASU</a:t>
            </a:r>
          </a:p>
          <a:p>
            <a:pPr marL="0" indent="0" algn="ctr">
              <a:buNone/>
            </a:pPr>
            <a:r>
              <a:rPr lang="en-US" sz="1600" b="1" cap="small" dirty="0">
                <a:solidFill>
                  <a:schemeClr val="tx2"/>
                </a:solidFill>
                <a:latin typeface="Georgia" panose="02040502050405020303" pitchFamily="18" charset="0"/>
              </a:rPr>
              <a:t>Ook! : </a:t>
            </a:r>
            <a:r>
              <a:rPr lang="nl-NL" sz="1400" b="0" i="0" dirty="0">
                <a:solidFill>
                  <a:schemeClr val="tx2"/>
                </a:solidFill>
                <a:effectLst/>
                <a:latin typeface="Lucida Console" panose="020B0609040504020204" pitchFamily="49" charset="0"/>
              </a:rPr>
              <a:t>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Ook. </a:t>
            </a:r>
          </a:p>
          <a:p>
            <a:pPr marL="0" indent="0" algn="ctr">
              <a:buNone/>
            </a:pPr>
            <a:r>
              <a:rPr lang="en-US" sz="1600" b="1" cap="small" dirty="0">
                <a:solidFill>
                  <a:srgbClr val="0070C0"/>
                </a:solidFill>
                <a:effectLst/>
                <a:latin typeface="Georgia" panose="02040502050405020303" pitchFamily="18" charset="0"/>
              </a:rPr>
              <a:t>https://www.dcode.fr/ook-language</a:t>
            </a:r>
          </a:p>
        </p:txBody>
      </p:sp>
    </p:spTree>
    <p:extLst>
      <p:ext uri="{BB962C8B-B14F-4D97-AF65-F5344CB8AC3E}">
        <p14:creationId xmlns:p14="http://schemas.microsoft.com/office/powerpoint/2010/main" val="808975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5AB1-9EAD-B290-4C5A-C4CA40205DA1}"/>
              </a:ext>
            </a:extLst>
          </p:cNvPr>
          <p:cNvSpPr>
            <a:spLocks noGrp="1"/>
          </p:cNvSpPr>
          <p:nvPr>
            <p:ph type="title"/>
          </p:nvPr>
        </p:nvSpPr>
        <p:spPr/>
        <p:txBody>
          <a:bodyPr/>
          <a:lstStyle/>
          <a:p>
            <a:pPr algn="ctr"/>
            <a:r>
              <a:rPr lang="en-US" b="1" i="0" dirty="0">
                <a:solidFill>
                  <a:srgbClr val="FF0000"/>
                </a:solidFill>
                <a:effectLst/>
                <a:latin typeface="Fira Code" panose="020B0809050000020004" pitchFamily="49" charset="0"/>
              </a:rPr>
              <a:t>Tools</a:t>
            </a:r>
            <a:endParaRPr lang="en-US" dirty="0">
              <a:solidFill>
                <a:srgbClr val="FF0000"/>
              </a:solidFill>
            </a:endParaRPr>
          </a:p>
        </p:txBody>
      </p:sp>
      <p:sp>
        <p:nvSpPr>
          <p:cNvPr id="3" name="Content Placeholder 2">
            <a:extLst>
              <a:ext uri="{FF2B5EF4-FFF2-40B4-BE49-F238E27FC236}">
                <a16:creationId xmlns:a16="http://schemas.microsoft.com/office/drawing/2014/main" id="{ECE2EAF7-10F4-ED15-BAB7-F1BDFC991C5E}"/>
              </a:ext>
            </a:extLst>
          </p:cNvPr>
          <p:cNvSpPr>
            <a:spLocks noGrp="1"/>
          </p:cNvSpPr>
          <p:nvPr>
            <p:ph idx="1"/>
          </p:nvPr>
        </p:nvSpPr>
        <p:spPr>
          <a:xfrm>
            <a:off x="620367" y="1433307"/>
            <a:ext cx="10951265" cy="5252415"/>
          </a:xfrm>
        </p:spPr>
        <p:txBody>
          <a:bodyPr>
            <a:normAutofit fontScale="55000" lnSpcReduction="20000"/>
          </a:bodyPr>
          <a:lstStyle/>
          <a:p>
            <a:pPr algn="l"/>
            <a:r>
              <a:rPr lang="en-US" sz="2600" b="1" i="0" dirty="0">
                <a:solidFill>
                  <a:srgbClr val="FFFFFF"/>
                </a:solidFill>
                <a:effectLst/>
                <a:latin typeface="Fira Code" panose="020B0809050000020004" pitchFamily="49" charset="0"/>
              </a:rPr>
              <a:t>Encoding and Numeric Base Conversions:</a:t>
            </a:r>
          </a:p>
          <a:p>
            <a:pPr marL="0" indent="0" algn="l">
              <a:buNone/>
            </a:pPr>
            <a:r>
              <a:rPr lang="en-US" sz="2600" b="0" i="0" dirty="0">
                <a:solidFill>
                  <a:srgbClr val="FFFFFF"/>
                </a:solidFill>
                <a:effectLst/>
                <a:latin typeface="Fira Code" panose="020B0809050000020004" pitchFamily="49" charset="0"/>
                <a:hlinkClick r:id="rId2"/>
              </a:rPr>
              <a:t>https://simplycalc.com/index.php</a:t>
            </a:r>
            <a:r>
              <a:rPr lang="en-US" sz="2600" b="0" i="0" dirty="0">
                <a:solidFill>
                  <a:srgbClr val="FFFFFF"/>
                </a:solidFill>
                <a:effectLst/>
                <a:latin typeface="Fira Code" panose="020B0809050000020004" pitchFamily="49" charset="0"/>
              </a:rPr>
              <a:t> </a:t>
            </a:r>
          </a:p>
          <a:p>
            <a:pPr marL="0" indent="0" algn="l">
              <a:buNone/>
            </a:pPr>
            <a:r>
              <a:rPr lang="en-US" sz="2600" b="0" i="0" dirty="0">
                <a:solidFill>
                  <a:srgbClr val="FFFFFF"/>
                </a:solidFill>
                <a:effectLst/>
                <a:latin typeface="Fira Code" panose="020B0809050000020004" pitchFamily="49" charset="0"/>
                <a:hlinkClick r:id="rId3"/>
              </a:rPr>
              <a:t>https://www.rapidtables.com/convert/number/ascii-hex-bin-dec-converter.html</a:t>
            </a:r>
            <a:endParaRPr lang="en-US" sz="2600" b="0" i="0" dirty="0">
              <a:solidFill>
                <a:srgbClr val="FFFFFF"/>
              </a:solidFill>
              <a:effectLst/>
              <a:latin typeface="Fira Code" panose="020B0809050000020004" pitchFamily="49" charset="0"/>
            </a:endParaRPr>
          </a:p>
          <a:p>
            <a:pPr algn="l"/>
            <a:r>
              <a:rPr lang="en-US" sz="2600" b="1" i="0" dirty="0">
                <a:solidFill>
                  <a:srgbClr val="FFFFFF"/>
                </a:solidFill>
                <a:effectLst/>
                <a:latin typeface="Fira Code" panose="020B0809050000020004" pitchFamily="49" charset="0"/>
              </a:rPr>
              <a:t>CyberChef</a:t>
            </a:r>
          </a:p>
          <a:p>
            <a:pPr marL="0" indent="0" algn="l">
              <a:buNone/>
            </a:pPr>
            <a:r>
              <a:rPr lang="en-US" sz="2600" b="0" i="0" dirty="0">
                <a:solidFill>
                  <a:srgbClr val="FFFFFF"/>
                </a:solidFill>
                <a:effectLst/>
                <a:latin typeface="Fira Code" panose="020B0809050000020004" pitchFamily="49" charset="0"/>
              </a:rPr>
              <a:t>Text manipulation, processing, ciphers and encoding: </a:t>
            </a:r>
          </a:p>
          <a:p>
            <a:pPr marL="0" indent="0" algn="l">
              <a:buNone/>
            </a:pPr>
            <a:r>
              <a:rPr lang="en-US" sz="2600" b="0" i="0" dirty="0">
                <a:solidFill>
                  <a:srgbClr val="FFFFFF"/>
                </a:solidFill>
                <a:effectLst/>
                <a:latin typeface="Fira Code" panose="020B0809050000020004" pitchFamily="49" charset="0"/>
                <a:hlinkClick r:id="rId4"/>
              </a:rPr>
              <a:t>https://gchq.github.io/CyberChef/</a:t>
            </a:r>
            <a:endParaRPr lang="en-US" sz="2600" b="0" i="0" dirty="0">
              <a:solidFill>
                <a:srgbClr val="FFFFFF"/>
              </a:solidFill>
              <a:effectLst/>
              <a:latin typeface="Fira Code" panose="020B0809050000020004" pitchFamily="49" charset="0"/>
            </a:endParaRPr>
          </a:p>
          <a:p>
            <a:r>
              <a:rPr lang="en-US" sz="2600" b="1" dirty="0" err="1">
                <a:solidFill>
                  <a:srgbClr val="FFFFFF"/>
                </a:solidFill>
                <a:latin typeface="Fira Code" panose="020B0809050000020004" pitchFamily="49" charset="0"/>
              </a:rPr>
              <a:t>dC</a:t>
            </a:r>
            <a:r>
              <a:rPr lang="en-US" sz="2600" b="1" i="0" dirty="0" err="1">
                <a:solidFill>
                  <a:srgbClr val="FFFFFF"/>
                </a:solidFill>
                <a:effectLst/>
                <a:latin typeface="Fira Code" panose="020B0809050000020004" pitchFamily="49" charset="0"/>
              </a:rPr>
              <a:t>ode</a:t>
            </a:r>
            <a:endParaRPr lang="en-US" sz="2600" b="1" i="0" dirty="0">
              <a:solidFill>
                <a:srgbClr val="FFFFFF"/>
              </a:solidFill>
              <a:effectLst/>
              <a:latin typeface="Fira Code" panose="020B0809050000020004" pitchFamily="49" charset="0"/>
            </a:endParaRPr>
          </a:p>
          <a:p>
            <a:pPr marL="0" indent="0" algn="l">
              <a:buNone/>
            </a:pPr>
            <a:r>
              <a:rPr lang="en-US" sz="2600" b="0" i="0" dirty="0">
                <a:solidFill>
                  <a:srgbClr val="FFFFFF"/>
                </a:solidFill>
                <a:effectLst/>
                <a:latin typeface="Fira Code" panose="020B0809050000020004" pitchFamily="49" charset="0"/>
              </a:rPr>
              <a:t>Cipher identification:</a:t>
            </a:r>
          </a:p>
          <a:p>
            <a:pPr marL="0" indent="0">
              <a:buNone/>
            </a:pPr>
            <a:r>
              <a:rPr lang="en-US" sz="2600" dirty="0">
                <a:solidFill>
                  <a:srgbClr val="FFFFFF"/>
                </a:solidFill>
                <a:latin typeface="Fira Code" panose="020B0809050000020004" pitchFamily="49" charset="0"/>
                <a:hlinkClick r:id="rId5"/>
              </a:rPr>
              <a:t>https://www.dcode.fr/cipher-identifier</a:t>
            </a:r>
            <a:endParaRPr lang="en-US" sz="2600" dirty="0">
              <a:solidFill>
                <a:srgbClr val="FFFFFF"/>
              </a:solidFill>
              <a:latin typeface="Fira Code" panose="020B0809050000020004" pitchFamily="49" charset="0"/>
            </a:endParaRPr>
          </a:p>
          <a:p>
            <a:pPr marL="0" indent="0">
              <a:buNone/>
            </a:pPr>
            <a:r>
              <a:rPr lang="en-US" sz="2600" b="1" i="0" dirty="0">
                <a:solidFill>
                  <a:srgbClr val="FFFFFF"/>
                </a:solidFill>
                <a:effectLst/>
                <a:latin typeface="Fira Code" panose="020B0809050000020004" pitchFamily="49" charset="0"/>
              </a:rPr>
              <a:t>This random website that I found in highschool</a:t>
            </a:r>
          </a:p>
          <a:p>
            <a:pPr marL="0" indent="0" algn="l">
              <a:buNone/>
            </a:pPr>
            <a:r>
              <a:rPr lang="en-US" sz="2600" b="0" i="0" dirty="0">
                <a:solidFill>
                  <a:srgbClr val="FFFFFF"/>
                </a:solidFill>
                <a:effectLst/>
                <a:latin typeface="Fira Code" panose="020B0809050000020004" pitchFamily="49" charset="0"/>
              </a:rPr>
              <a:t>Encryption/Decryption goldmine: </a:t>
            </a:r>
          </a:p>
          <a:p>
            <a:pPr marL="0" indent="0" algn="l">
              <a:buNone/>
            </a:pPr>
            <a:r>
              <a:rPr lang="en-US" sz="2600" b="0" i="0" dirty="0">
                <a:solidFill>
                  <a:srgbClr val="FFFFFF"/>
                </a:solidFill>
                <a:effectLst/>
                <a:latin typeface="Fira Code" panose="020B0809050000020004" pitchFamily="49" charset="0"/>
                <a:hlinkClick r:id="rId6"/>
              </a:rPr>
              <a:t>http://rumkin.com/tools/cipher/</a:t>
            </a:r>
            <a:endParaRPr lang="en-US" sz="2600" b="0" i="0" dirty="0">
              <a:solidFill>
                <a:srgbClr val="FFFFFF"/>
              </a:solidFill>
              <a:effectLst/>
              <a:latin typeface="Fira Code" panose="020B0809050000020004" pitchFamily="49" charset="0"/>
            </a:endParaRPr>
          </a:p>
          <a:p>
            <a:pPr algn="l"/>
            <a:r>
              <a:rPr lang="en-US" sz="2600" b="1" i="0" dirty="0">
                <a:solidFill>
                  <a:srgbClr val="FFFFFF"/>
                </a:solidFill>
                <a:effectLst/>
                <a:latin typeface="Fira Code" panose="020B0809050000020004" pitchFamily="49" charset="0"/>
              </a:rPr>
              <a:t>dCode</a:t>
            </a:r>
          </a:p>
          <a:p>
            <a:pPr marL="0" indent="0" algn="l">
              <a:buNone/>
            </a:pPr>
            <a:r>
              <a:rPr lang="en-US" sz="2600" b="0" i="0" dirty="0">
                <a:solidFill>
                  <a:srgbClr val="FFFFFF"/>
                </a:solidFill>
                <a:effectLst/>
                <a:latin typeface="Fira Code" panose="020B0809050000020004" pitchFamily="49" charset="0"/>
              </a:rPr>
              <a:t>Another encryption/decryption goldmine: </a:t>
            </a:r>
          </a:p>
          <a:p>
            <a:pPr marL="0" indent="0" algn="l">
              <a:buNone/>
            </a:pPr>
            <a:r>
              <a:rPr lang="en-US" sz="2600" b="0" i="0" dirty="0">
                <a:solidFill>
                  <a:srgbClr val="FFFFFF"/>
                </a:solidFill>
                <a:effectLst/>
                <a:latin typeface="Fira Code" panose="020B0809050000020004" pitchFamily="49" charset="0"/>
                <a:hlinkClick r:id="rId7"/>
              </a:rPr>
              <a:t>https://www.dcode.fr/tools-list#cryptography</a:t>
            </a:r>
            <a:endParaRPr lang="en-US" sz="2600" b="0" i="0" dirty="0">
              <a:solidFill>
                <a:srgbClr val="FFFFFF"/>
              </a:solidFill>
              <a:effectLst/>
              <a:latin typeface="Fira Code" panose="020B0809050000020004" pitchFamily="49" charset="0"/>
            </a:endParaRPr>
          </a:p>
          <a:p>
            <a:pPr algn="l"/>
            <a:r>
              <a:rPr lang="en-US" sz="2600" b="1" i="0" dirty="0">
                <a:solidFill>
                  <a:srgbClr val="FFFFFF"/>
                </a:solidFill>
                <a:effectLst/>
                <a:latin typeface="Fira Code" panose="020B0809050000020004" pitchFamily="49" charset="0"/>
              </a:rPr>
              <a:t>Practical Cryptography</a:t>
            </a:r>
          </a:p>
          <a:p>
            <a:pPr marL="0" indent="0" algn="l">
              <a:buNone/>
            </a:pPr>
            <a:r>
              <a:rPr lang="en-US" sz="2600" b="0" i="0" dirty="0">
                <a:solidFill>
                  <a:srgbClr val="FFFFFF"/>
                </a:solidFill>
                <a:effectLst/>
                <a:latin typeface="Fira Code" panose="020B0809050000020004" pitchFamily="49" charset="0"/>
              </a:rPr>
              <a:t>Practical Cryptography has resources for learning to break classical ciphers (as opposed to just decrypting the message!) </a:t>
            </a:r>
          </a:p>
          <a:p>
            <a:pPr marL="0" indent="0" algn="l">
              <a:buNone/>
            </a:pPr>
            <a:r>
              <a:rPr lang="en-US" sz="2600" b="0" i="0" dirty="0">
                <a:solidFill>
                  <a:srgbClr val="FFFFFF"/>
                </a:solidFill>
                <a:effectLst/>
                <a:latin typeface="Fira Code" panose="020B0809050000020004" pitchFamily="49" charset="0"/>
                <a:hlinkClick r:id="rId8"/>
              </a:rPr>
              <a:t>http://practicalcryptography.com/ciphers/</a:t>
            </a:r>
            <a:endParaRPr lang="en-US" sz="2600" b="0" i="0" dirty="0">
              <a:solidFill>
                <a:srgbClr val="FFFFFF"/>
              </a:solidFill>
              <a:effectLst/>
              <a:latin typeface="Fira Code" panose="020B0809050000020004" pitchFamily="49" charset="0"/>
            </a:endParaRPr>
          </a:p>
          <a:p>
            <a:endParaRPr lang="en-US" dirty="0"/>
          </a:p>
        </p:txBody>
      </p:sp>
    </p:spTree>
    <p:extLst>
      <p:ext uri="{BB962C8B-B14F-4D97-AF65-F5344CB8AC3E}">
        <p14:creationId xmlns:p14="http://schemas.microsoft.com/office/powerpoint/2010/main" val="1897677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95E4-A6CB-2284-386B-FF31547BBF48}"/>
              </a:ext>
            </a:extLst>
          </p:cNvPr>
          <p:cNvSpPr>
            <a:spLocks noGrp="1"/>
          </p:cNvSpPr>
          <p:nvPr>
            <p:ph type="title"/>
          </p:nvPr>
        </p:nvSpPr>
        <p:spPr>
          <a:xfrm>
            <a:off x="5868557" y="1138036"/>
            <a:ext cx="5444382" cy="1402470"/>
          </a:xfrm>
        </p:spPr>
        <p:txBody>
          <a:bodyPr anchor="t">
            <a:normAutofit/>
          </a:bodyPr>
          <a:lstStyle/>
          <a:p>
            <a:r>
              <a:rPr lang="en-US" sz="3200" b="1" dirty="0">
                <a:solidFill>
                  <a:srgbClr val="FF0000"/>
                </a:solidFill>
              </a:rPr>
              <a:t>Transposition</a:t>
            </a:r>
            <a:r>
              <a:rPr lang="en-US" sz="3200" b="1" dirty="0"/>
              <a:t> Ciphers</a:t>
            </a:r>
            <a:endParaRPr lang="en-US" sz="3200" dirty="0"/>
          </a:p>
        </p:txBody>
      </p:sp>
      <p:pic>
        <p:nvPicPr>
          <p:cNvPr id="5" name="Picture 4" descr="Close-up of intersecting railway tracks">
            <a:extLst>
              <a:ext uri="{FF2B5EF4-FFF2-40B4-BE49-F238E27FC236}">
                <a16:creationId xmlns:a16="http://schemas.microsoft.com/office/drawing/2014/main" id="{6F16C66F-EC8E-8A61-7A3C-8FAD887A38B3}"/>
              </a:ext>
            </a:extLst>
          </p:cNvPr>
          <p:cNvPicPr>
            <a:picLocks noChangeAspect="1"/>
          </p:cNvPicPr>
          <p:nvPr/>
        </p:nvPicPr>
        <p:blipFill rotWithShape="1">
          <a:blip r:embed="rId2"/>
          <a:srcRect l="30171" r="1969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BD7306-3116-225C-4F94-95180D4453CA}"/>
              </a:ext>
            </a:extLst>
          </p:cNvPr>
          <p:cNvSpPr>
            <a:spLocks noGrp="1"/>
          </p:cNvSpPr>
          <p:nvPr>
            <p:ph idx="1"/>
          </p:nvPr>
        </p:nvSpPr>
        <p:spPr>
          <a:xfrm>
            <a:off x="5521122" y="2041140"/>
            <a:ext cx="6525103" cy="3755208"/>
          </a:xfrm>
        </p:spPr>
        <p:txBody>
          <a:bodyPr>
            <a:noAutofit/>
          </a:bodyPr>
          <a:lstStyle/>
          <a:p>
            <a:r>
              <a:rPr lang="en-US" sz="2000" i="0" dirty="0">
                <a:solidFill>
                  <a:srgbClr val="FF0000"/>
                </a:solidFill>
                <a:effectLst/>
                <a:latin typeface="Fira Code" panose="020B0809050000020004" pitchFamily="49" charset="0"/>
              </a:rPr>
              <a:t>Rail fence</a:t>
            </a:r>
            <a:r>
              <a:rPr lang="en-US" sz="2000" dirty="0">
                <a:latin typeface="Fira Code" panose="020B0809050000020004" pitchFamily="49" charset="0"/>
              </a:rPr>
              <a:t>:</a:t>
            </a:r>
            <a:r>
              <a:rPr lang="en-US" sz="2000" b="1" dirty="0">
                <a:latin typeface="Fira Code" panose="020B0809050000020004" pitchFamily="49" charset="0"/>
              </a:rPr>
              <a:t> </a:t>
            </a:r>
            <a:r>
              <a:rPr lang="en-US" sz="2000" b="0" i="0" dirty="0">
                <a:effectLst/>
                <a:latin typeface="Fira Code" panose="020B0809050000020004" pitchFamily="49" charset="0"/>
              </a:rPr>
              <a:t>The rail fence cipher walks up and down “rails” to scramble letters. This key for this cipher is the number of rails. For example, we’ll replace spaces with asterisks and let our number of “rails” be 3 (n=3):</a:t>
            </a:r>
          </a:p>
          <a:p>
            <a:pPr marL="0" indent="0" algn="ctr">
              <a:buNone/>
            </a:pPr>
            <a:r>
              <a:rPr lang="en-US" sz="2000" dirty="0">
                <a:latin typeface="Fira Code" panose="020B0809050000020004" pitchFamily="49" charset="0"/>
              </a:rPr>
              <a:t>ASCII : Sample text</a:t>
            </a:r>
          </a:p>
          <a:p>
            <a:pPr marL="0" indent="0" algn="ctr">
              <a:buNone/>
            </a:pPr>
            <a:r>
              <a:rPr lang="en-US" sz="2000" b="0" i="0" dirty="0">
                <a:effectLst/>
                <a:latin typeface="Fira Code" panose="020B0809050000020004" pitchFamily="49" charset="0"/>
              </a:rPr>
              <a:t>Rail fence : Sleapetxm</a:t>
            </a:r>
            <a:r>
              <a:rPr lang="en-US" sz="2000" dirty="0">
                <a:latin typeface="Fira Code" panose="020B0809050000020004" pitchFamily="49" charset="0"/>
              </a:rPr>
              <a:t>*</a:t>
            </a:r>
            <a:r>
              <a:rPr lang="en-US" sz="2000" b="0" i="0" dirty="0">
                <a:effectLst/>
                <a:latin typeface="Fira Code" panose="020B0809050000020004" pitchFamily="49" charset="0"/>
              </a:rPr>
              <a:t>t</a:t>
            </a:r>
          </a:p>
          <a:p>
            <a:pPr marL="0" indent="0" algn="ctr">
              <a:buNone/>
            </a:pPr>
            <a:r>
              <a:rPr lang="en-US" sz="2000" dirty="0">
                <a:latin typeface="Fira Code" panose="020B0809050000020004" pitchFamily="49" charset="0"/>
              </a:rPr>
              <a:t>Grid : S   l   e</a:t>
            </a:r>
          </a:p>
          <a:p>
            <a:pPr marL="0" indent="0" algn="ctr">
              <a:buNone/>
            </a:pPr>
            <a:r>
              <a:rPr lang="en-US" sz="2000" dirty="0">
                <a:latin typeface="Fira Code" panose="020B0809050000020004" pitchFamily="49" charset="0"/>
              </a:rPr>
              <a:t>        a p e t x</a:t>
            </a:r>
          </a:p>
          <a:p>
            <a:pPr marL="0" indent="0" algn="ctr">
              <a:buNone/>
            </a:pPr>
            <a:r>
              <a:rPr lang="en-US" sz="2000" b="0" i="0" dirty="0">
                <a:effectLst/>
                <a:latin typeface="Fira Code" panose="020B0809050000020004" pitchFamily="49" charset="0"/>
              </a:rPr>
              <a:t>          m   *   t</a:t>
            </a:r>
          </a:p>
          <a:p>
            <a:pPr marL="0" indent="0">
              <a:buNone/>
            </a:pPr>
            <a:r>
              <a:rPr lang="en-US" sz="2000" dirty="0">
                <a:solidFill>
                  <a:srgbClr val="0070C0"/>
                </a:solidFill>
              </a:rPr>
              <a:t>https://www.boxentriq.com/code-breaking/rail-fence-cipher</a:t>
            </a:r>
          </a:p>
        </p:txBody>
      </p:sp>
    </p:spTree>
    <p:extLst>
      <p:ext uri="{BB962C8B-B14F-4D97-AF65-F5344CB8AC3E}">
        <p14:creationId xmlns:p14="http://schemas.microsoft.com/office/powerpoint/2010/main" val="305382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B5C5A-0A96-2046-B73A-38146A218BA9}"/>
              </a:ext>
            </a:extLst>
          </p:cNvPr>
          <p:cNvSpPr>
            <a:spLocks noGrp="1"/>
          </p:cNvSpPr>
          <p:nvPr>
            <p:ph type="title"/>
          </p:nvPr>
        </p:nvSpPr>
        <p:spPr>
          <a:xfrm>
            <a:off x="630936" y="502920"/>
            <a:ext cx="3419856" cy="1463040"/>
          </a:xfrm>
        </p:spPr>
        <p:txBody>
          <a:bodyPr anchor="ctr">
            <a:normAutofit/>
          </a:bodyPr>
          <a:lstStyle/>
          <a:p>
            <a:r>
              <a:rPr lang="en-US" sz="4100" b="1" i="0" dirty="0">
                <a:solidFill>
                  <a:srgbClr val="FF0000"/>
                </a:solidFill>
                <a:effectLst/>
                <a:latin typeface="Söhne"/>
              </a:rPr>
              <a:t>Polyalphabetic</a:t>
            </a:r>
            <a:r>
              <a:rPr lang="en-US" sz="4100" b="1" i="0" dirty="0">
                <a:effectLst/>
                <a:latin typeface="Söhne"/>
              </a:rPr>
              <a:t> Ciphers</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B595B7-2C21-53C4-C71C-16891DB5ABED}"/>
              </a:ext>
            </a:extLst>
          </p:cNvPr>
          <p:cNvSpPr>
            <a:spLocks noGrp="1"/>
          </p:cNvSpPr>
          <p:nvPr>
            <p:ph idx="1"/>
          </p:nvPr>
        </p:nvSpPr>
        <p:spPr>
          <a:xfrm>
            <a:off x="1799525" y="2290936"/>
            <a:ext cx="8141016" cy="3368739"/>
          </a:xfrm>
        </p:spPr>
        <p:txBody>
          <a:bodyPr>
            <a:normAutofit/>
          </a:bodyPr>
          <a:lstStyle/>
          <a:p>
            <a:pPr marL="176022" indent="-176022" defTabSz="704088">
              <a:spcBef>
                <a:spcPts val="770"/>
              </a:spcBef>
            </a:pPr>
            <a:r>
              <a:rPr lang="en-US" sz="2000" kern="1200" dirty="0">
                <a:solidFill>
                  <a:schemeClr val="tx1"/>
                </a:solidFill>
                <a:latin typeface="+mn-lt"/>
                <a:ea typeface="+mn-ea"/>
                <a:cs typeface="+mn-cs"/>
              </a:rPr>
              <a:t> </a:t>
            </a:r>
            <a:r>
              <a:rPr lang="en-US" sz="2000" kern="1200" dirty="0">
                <a:solidFill>
                  <a:srgbClr val="FF0000"/>
                </a:solidFill>
                <a:latin typeface="+mn-lt"/>
                <a:ea typeface="+mn-ea"/>
                <a:cs typeface="+mn-cs"/>
              </a:rPr>
              <a:t>Vigenère Cipher</a:t>
            </a:r>
            <a:r>
              <a:rPr lang="en-US" sz="2000" kern="1200" dirty="0">
                <a:solidFill>
                  <a:schemeClr val="tx1"/>
                </a:solidFill>
                <a:latin typeface="+mn-lt"/>
                <a:ea typeface="+mn-ea"/>
                <a:cs typeface="+mn-cs"/>
              </a:rPr>
              <a:t>: this is a polyalphabetic substitution cipher. It uses a keyword to determine the shifting of letters in the alphabet. It was considered very secure for its time.</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C614DFBD-5B37-04BE-4CB0-D6F9C9FF08EA}"/>
              </a:ext>
            </a:extLst>
          </p:cNvPr>
          <p:cNvPicPr>
            <a:picLocks noChangeAspect="1"/>
          </p:cNvPicPr>
          <p:nvPr/>
        </p:nvPicPr>
        <p:blipFill>
          <a:blip r:embed="rId2"/>
          <a:stretch>
            <a:fillRect/>
          </a:stretch>
        </p:blipFill>
        <p:spPr>
          <a:xfrm>
            <a:off x="-18081" y="3396782"/>
            <a:ext cx="4930739" cy="28480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50771C7-FB65-EDCD-9B2D-FBA2E946B36D}"/>
              </a:ext>
            </a:extLst>
          </p:cNvPr>
          <p:cNvPicPr>
            <a:picLocks noChangeAspect="1"/>
          </p:cNvPicPr>
          <p:nvPr/>
        </p:nvPicPr>
        <p:blipFill>
          <a:blip r:embed="rId3"/>
          <a:stretch>
            <a:fillRect/>
          </a:stretch>
        </p:blipFill>
        <p:spPr>
          <a:xfrm>
            <a:off x="4958927" y="4200299"/>
            <a:ext cx="4337586" cy="1224102"/>
          </a:xfrm>
          <a:prstGeom prst="rect">
            <a:avLst/>
          </a:prstGeom>
        </p:spPr>
      </p:pic>
      <p:pic>
        <p:nvPicPr>
          <p:cNvPr id="11" name="Picture 10" descr="A qr code on a circular surface&#10;&#10;Description automatically generated">
            <a:extLst>
              <a:ext uri="{FF2B5EF4-FFF2-40B4-BE49-F238E27FC236}">
                <a16:creationId xmlns:a16="http://schemas.microsoft.com/office/drawing/2014/main" id="{3C97192B-6BC0-749C-E607-8CD92F826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783" y="3396782"/>
            <a:ext cx="2831137" cy="2831137"/>
          </a:xfrm>
          <a:prstGeom prst="rect">
            <a:avLst/>
          </a:prstGeom>
        </p:spPr>
      </p:pic>
      <p:sp>
        <p:nvSpPr>
          <p:cNvPr id="12" name="TextBox 11">
            <a:extLst>
              <a:ext uri="{FF2B5EF4-FFF2-40B4-BE49-F238E27FC236}">
                <a16:creationId xmlns:a16="http://schemas.microsoft.com/office/drawing/2014/main" id="{7A42632A-899F-BC8F-6CBE-EA964618B2EC}"/>
              </a:ext>
            </a:extLst>
          </p:cNvPr>
          <p:cNvSpPr txBox="1"/>
          <p:nvPr/>
        </p:nvSpPr>
        <p:spPr>
          <a:xfrm>
            <a:off x="9342783" y="6249161"/>
            <a:ext cx="3003615" cy="293798"/>
          </a:xfrm>
          <a:prstGeom prst="rect">
            <a:avLst/>
          </a:prstGeom>
          <a:noFill/>
        </p:spPr>
        <p:txBody>
          <a:bodyPr wrap="square" rtlCol="0">
            <a:spAutoFit/>
          </a:bodyPr>
          <a:lstStyle/>
          <a:p>
            <a:pPr defTabSz="352044">
              <a:spcAft>
                <a:spcPts val="600"/>
              </a:spcAft>
            </a:pPr>
            <a:r>
              <a:rPr lang="en-US" sz="1309" kern="1200" dirty="0">
                <a:solidFill>
                  <a:srgbClr val="0070C0"/>
                </a:solidFill>
                <a:latin typeface="+mn-lt"/>
                <a:ea typeface="+mn-ea"/>
                <a:cs typeface="+mn-cs"/>
              </a:rPr>
              <a:t>https://www.dcode.fr/vigenere-cipher</a:t>
            </a:r>
            <a:endParaRPr lang="en-US" sz="1700" dirty="0">
              <a:solidFill>
                <a:srgbClr val="0070C0"/>
              </a:solidFill>
            </a:endParaRPr>
          </a:p>
        </p:txBody>
      </p:sp>
    </p:spTree>
    <p:extLst>
      <p:ext uri="{BB962C8B-B14F-4D97-AF65-F5344CB8AC3E}">
        <p14:creationId xmlns:p14="http://schemas.microsoft.com/office/powerpoint/2010/main" val="288251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10CE881B-9D16-B249-F9E6-B3BBD9A7DF77}"/>
              </a:ext>
            </a:extLst>
          </p:cNvPr>
          <p:cNvPicPr>
            <a:picLocks noChangeAspect="1"/>
          </p:cNvPicPr>
          <p:nvPr/>
        </p:nvPicPr>
        <p:blipFill rotWithShape="1">
          <a:blip r:embed="rId2"/>
          <a:srcRect r="7999" b="-1"/>
          <a:stretch/>
        </p:blipFill>
        <p:spPr>
          <a:xfrm>
            <a:off x="20" y="10"/>
            <a:ext cx="12191979" cy="6857990"/>
          </a:xfrm>
          <a:prstGeom prst="rect">
            <a:avLst/>
          </a:prstGeom>
        </p:spPr>
      </p:pic>
      <p:sp>
        <p:nvSpPr>
          <p:cNvPr id="28" name="Rectangle 27">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122956-BB99-33EE-28E9-C2CC1C5849EC}"/>
              </a:ext>
            </a:extLst>
          </p:cNvPr>
          <p:cNvSpPr>
            <a:spLocks noGrp="1"/>
          </p:cNvSpPr>
          <p:nvPr>
            <p:ph type="title"/>
          </p:nvPr>
        </p:nvSpPr>
        <p:spPr>
          <a:xfrm>
            <a:off x="1051560" y="4498848"/>
            <a:ext cx="3611880" cy="1536192"/>
          </a:xfrm>
        </p:spPr>
        <p:txBody>
          <a:bodyPr>
            <a:normAutofit/>
          </a:bodyPr>
          <a:lstStyle/>
          <a:p>
            <a:r>
              <a:rPr lang="en-US" sz="3200" b="1" i="0" dirty="0">
                <a:solidFill>
                  <a:srgbClr val="FF0000"/>
                </a:solidFill>
                <a:effectLst/>
                <a:latin typeface="Söhne"/>
              </a:rPr>
              <a:t>Polyalphabetic</a:t>
            </a:r>
            <a:r>
              <a:rPr lang="en-US" sz="3200" b="1" i="0" dirty="0">
                <a:effectLst/>
                <a:latin typeface="Söhne"/>
              </a:rPr>
              <a:t> Ciphers</a:t>
            </a:r>
            <a:endParaRPr lang="en-US" sz="3200" dirty="0"/>
          </a:p>
        </p:txBody>
      </p:sp>
      <p:sp>
        <p:nvSpPr>
          <p:cNvPr id="30" name="Rectangle 29">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087D4E-E00F-FDD4-2B5C-CE74AB217A57}"/>
              </a:ext>
            </a:extLst>
          </p:cNvPr>
          <p:cNvSpPr>
            <a:spLocks noGrp="1"/>
          </p:cNvSpPr>
          <p:nvPr>
            <p:ph idx="1"/>
          </p:nvPr>
        </p:nvSpPr>
        <p:spPr>
          <a:xfrm>
            <a:off x="5295826" y="4498848"/>
            <a:ext cx="6061022" cy="1536192"/>
          </a:xfrm>
        </p:spPr>
        <p:txBody>
          <a:bodyPr anchor="ctr">
            <a:normAutofit/>
          </a:bodyPr>
          <a:lstStyle/>
          <a:p>
            <a:r>
              <a:rPr lang="en-US" sz="1800" dirty="0"/>
              <a:t> </a:t>
            </a:r>
            <a:r>
              <a:rPr lang="en-US" sz="1800" dirty="0">
                <a:solidFill>
                  <a:srgbClr val="FF0000"/>
                </a:solidFill>
              </a:rPr>
              <a:t>Vigenère Cipher</a:t>
            </a:r>
            <a:r>
              <a:rPr lang="en-US" sz="1800" dirty="0"/>
              <a:t>: </a:t>
            </a:r>
          </a:p>
          <a:p>
            <a:endParaRPr lang="en-US" sz="1800" dirty="0"/>
          </a:p>
        </p:txBody>
      </p:sp>
    </p:spTree>
    <p:extLst>
      <p:ext uri="{BB962C8B-B14F-4D97-AF65-F5344CB8AC3E}">
        <p14:creationId xmlns:p14="http://schemas.microsoft.com/office/powerpoint/2010/main" val="181921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BA2C5-031F-553E-976D-20DA03DB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8971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A92C06-FCF1-9691-FED2-94047E6D9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4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0D7BB9-6F70-3899-19B9-17181F7078B3}"/>
              </a:ext>
            </a:extLst>
          </p:cNvPr>
          <p:cNvSpPr>
            <a:spLocks noGrp="1"/>
          </p:cNvSpPr>
          <p:nvPr>
            <p:ph type="title"/>
          </p:nvPr>
        </p:nvSpPr>
        <p:spPr>
          <a:xfrm>
            <a:off x="1414976" y="-126446"/>
            <a:ext cx="10515600" cy="1325563"/>
          </a:xfrm>
        </p:spPr>
        <p:txBody>
          <a:bodyPr>
            <a:normAutofit/>
          </a:bodyPr>
          <a:lstStyle/>
          <a:p>
            <a:r>
              <a:rPr lang="en-US" sz="4400" b="1" i="0" dirty="0">
                <a:solidFill>
                  <a:srgbClr val="FF0000"/>
                </a:solidFill>
                <a:effectLst/>
                <a:latin typeface="Söhne"/>
              </a:rPr>
              <a:t>Polyalphabetic</a:t>
            </a:r>
            <a:r>
              <a:rPr lang="en-US" sz="4400" b="1" i="0" dirty="0">
                <a:effectLst/>
                <a:latin typeface="Söhne"/>
              </a:rPr>
              <a:t> Ciphers</a:t>
            </a:r>
            <a:endParaRPr lang="en-US" dirty="0"/>
          </a:p>
        </p:txBody>
      </p:sp>
      <p:sp>
        <p:nvSpPr>
          <p:cNvPr id="3" name="Content Placeholder 2">
            <a:extLst>
              <a:ext uri="{FF2B5EF4-FFF2-40B4-BE49-F238E27FC236}">
                <a16:creationId xmlns:a16="http://schemas.microsoft.com/office/drawing/2014/main" id="{15265829-3CF3-E375-0FFC-7612CAB12D48}"/>
              </a:ext>
            </a:extLst>
          </p:cNvPr>
          <p:cNvSpPr>
            <a:spLocks noGrp="1"/>
          </p:cNvSpPr>
          <p:nvPr>
            <p:ph idx="1"/>
          </p:nvPr>
        </p:nvSpPr>
        <p:spPr>
          <a:xfrm>
            <a:off x="2661630" y="3720152"/>
            <a:ext cx="7122301" cy="2947197"/>
          </a:xfrm>
        </p:spPr>
        <p:txBody>
          <a:bodyPr anchor="ctr">
            <a:normAutofit/>
          </a:bodyPr>
          <a:lstStyle/>
          <a:p>
            <a:pPr marL="153162" indent="-153162" defTabSz="612648">
              <a:spcBef>
                <a:spcPts val="670"/>
              </a:spcBef>
            </a:pPr>
            <a:r>
              <a:rPr lang="en-US" sz="2000" kern="1200" dirty="0">
                <a:solidFill>
                  <a:srgbClr val="FF0000"/>
                </a:solidFill>
                <a:latin typeface="+mn-lt"/>
                <a:ea typeface="+mn-ea"/>
                <a:cs typeface="+mn-cs"/>
              </a:rPr>
              <a:t>Alberti's Disk</a:t>
            </a:r>
            <a:r>
              <a:rPr lang="en-US" sz="2000" kern="1200" dirty="0">
                <a:solidFill>
                  <a:schemeClr val="tx1"/>
                </a:solidFill>
                <a:latin typeface="+mn-lt"/>
                <a:ea typeface="+mn-ea"/>
                <a:cs typeface="+mn-cs"/>
              </a:rPr>
              <a:t>: this device had two rotating disks, one with the plaintext alphabet and the other with a mixed alphabet. By aligning the two disks, different substitutions could be used for each letter.</a:t>
            </a:r>
          </a:p>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64A05ACC-4003-774F-6D12-432965F27E24}"/>
              </a:ext>
            </a:extLst>
          </p:cNvPr>
          <p:cNvPicPr>
            <a:picLocks noChangeAspect="1"/>
          </p:cNvPicPr>
          <p:nvPr/>
        </p:nvPicPr>
        <p:blipFill>
          <a:blip r:embed="rId2"/>
          <a:stretch>
            <a:fillRect/>
          </a:stretch>
        </p:blipFill>
        <p:spPr>
          <a:xfrm>
            <a:off x="3967206" y="1111245"/>
            <a:ext cx="3483721" cy="168960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E6034EC-FEFF-9EBB-E336-7BAB6E80613C}"/>
              </a:ext>
            </a:extLst>
          </p:cNvPr>
          <p:cNvPicPr>
            <a:picLocks noChangeAspect="1"/>
          </p:cNvPicPr>
          <p:nvPr/>
        </p:nvPicPr>
        <p:blipFill>
          <a:blip r:embed="rId3"/>
          <a:stretch>
            <a:fillRect/>
          </a:stretch>
        </p:blipFill>
        <p:spPr>
          <a:xfrm>
            <a:off x="7660503" y="1111245"/>
            <a:ext cx="3483721" cy="1680896"/>
          </a:xfrm>
          <a:prstGeom prst="rect">
            <a:avLst/>
          </a:prstGeom>
        </p:spPr>
      </p:pic>
      <p:sp>
        <p:nvSpPr>
          <p:cNvPr id="10" name="TextBox 9">
            <a:extLst>
              <a:ext uri="{FF2B5EF4-FFF2-40B4-BE49-F238E27FC236}">
                <a16:creationId xmlns:a16="http://schemas.microsoft.com/office/drawing/2014/main" id="{0AA6C83B-F4C4-A6F2-A1E4-1CA17267AC49}"/>
              </a:ext>
            </a:extLst>
          </p:cNvPr>
          <p:cNvSpPr txBox="1"/>
          <p:nvPr/>
        </p:nvSpPr>
        <p:spPr>
          <a:xfrm>
            <a:off x="821403" y="3293256"/>
            <a:ext cx="3565076" cy="707886"/>
          </a:xfrm>
          <a:prstGeom prst="rect">
            <a:avLst/>
          </a:prstGeom>
          <a:noFill/>
        </p:spPr>
        <p:txBody>
          <a:bodyPr wrap="square" rtlCol="0">
            <a:spAutoFit/>
          </a:bodyPr>
          <a:lstStyle/>
          <a:p>
            <a:pPr defTabSz="306324">
              <a:spcAft>
                <a:spcPts val="600"/>
              </a:spcAft>
            </a:pPr>
            <a:r>
              <a:rPr lang="en-US" sz="2000" kern="1200" dirty="0">
                <a:solidFill>
                  <a:srgbClr val="0070C0"/>
                </a:solidFill>
                <a:latin typeface="+mn-lt"/>
                <a:ea typeface="+mn-ea"/>
                <a:cs typeface="+mn-cs"/>
              </a:rPr>
              <a:t>https://goto.pachanka.org/crypto/alberti-cipher-disk/</a:t>
            </a:r>
            <a:endParaRPr lang="en-US" sz="2000" dirty="0">
              <a:solidFill>
                <a:srgbClr val="0070C0"/>
              </a:solidFill>
            </a:endParaRPr>
          </a:p>
        </p:txBody>
      </p:sp>
      <p:pic>
        <p:nvPicPr>
          <p:cNvPr id="13" name="Picture 12" descr="A circular object with a hole in it">
            <a:extLst>
              <a:ext uri="{FF2B5EF4-FFF2-40B4-BE49-F238E27FC236}">
                <a16:creationId xmlns:a16="http://schemas.microsoft.com/office/drawing/2014/main" id="{36240534-6432-521C-EAE7-62E7F276B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383" y="857713"/>
            <a:ext cx="2414047" cy="2414047"/>
          </a:xfrm>
          <a:prstGeom prst="rect">
            <a:avLst/>
          </a:prstGeom>
        </p:spPr>
      </p:pic>
    </p:spTree>
    <p:extLst>
      <p:ext uri="{BB962C8B-B14F-4D97-AF65-F5344CB8AC3E}">
        <p14:creationId xmlns:p14="http://schemas.microsoft.com/office/powerpoint/2010/main" val="311791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217B0-DF71-ADC1-3117-434F1BB47068}"/>
              </a:ext>
            </a:extLst>
          </p:cNvPr>
          <p:cNvSpPr>
            <a:spLocks noGrp="1"/>
          </p:cNvSpPr>
          <p:nvPr>
            <p:ph type="title"/>
          </p:nvPr>
        </p:nvSpPr>
        <p:spPr>
          <a:xfrm>
            <a:off x="589560" y="856180"/>
            <a:ext cx="4560584" cy="1128068"/>
          </a:xfrm>
        </p:spPr>
        <p:txBody>
          <a:bodyPr anchor="ctr">
            <a:normAutofit/>
          </a:bodyPr>
          <a:lstStyle/>
          <a:p>
            <a:r>
              <a:rPr lang="en-US" sz="4000" b="1" i="0" dirty="0">
                <a:effectLst/>
                <a:latin typeface="Söhne"/>
              </a:rPr>
              <a:t> </a:t>
            </a:r>
            <a:r>
              <a:rPr lang="en-US" sz="4000" b="1" i="0" dirty="0">
                <a:solidFill>
                  <a:srgbClr val="FF0000"/>
                </a:solidFill>
                <a:effectLst/>
                <a:latin typeface="Söhne"/>
              </a:rPr>
              <a:t>Polygraphic</a:t>
            </a:r>
            <a:r>
              <a:rPr lang="en-US" sz="4000" b="1" i="0" dirty="0">
                <a:effectLst/>
                <a:latin typeface="Söhne"/>
              </a:rPr>
              <a:t> Ciphers</a:t>
            </a:r>
            <a:endParaRPr lang="en-US" sz="4000" dirty="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6083AF-0119-AFF0-595C-363ABE631014}"/>
              </a:ext>
            </a:extLst>
          </p:cNvPr>
          <p:cNvSpPr>
            <a:spLocks noGrp="1"/>
          </p:cNvSpPr>
          <p:nvPr>
            <p:ph idx="1"/>
          </p:nvPr>
        </p:nvSpPr>
        <p:spPr>
          <a:xfrm>
            <a:off x="590719" y="2330505"/>
            <a:ext cx="4559425" cy="3979585"/>
          </a:xfrm>
        </p:spPr>
        <p:txBody>
          <a:bodyPr anchor="ctr">
            <a:normAutofit/>
          </a:bodyPr>
          <a:lstStyle/>
          <a:p>
            <a:r>
              <a:rPr lang="en-US" sz="2400" dirty="0"/>
              <a:t> </a:t>
            </a:r>
            <a:r>
              <a:rPr lang="en-US" sz="2400" dirty="0">
                <a:solidFill>
                  <a:srgbClr val="FF0000"/>
                </a:solidFill>
              </a:rPr>
              <a:t>Playfair Cipher</a:t>
            </a:r>
            <a:r>
              <a:rPr lang="en-US" sz="2400" dirty="0"/>
              <a:t>: the Playfair Cipher encrypts pairs of letters instead of individual letters. It uses a 5x5 grid of letters and a set of rules for generating the ciphertext.</a:t>
            </a:r>
          </a:p>
          <a:p>
            <a:endParaRPr lang="en-US" sz="2000" dirty="0"/>
          </a:p>
          <a:p>
            <a:pPr marL="0" indent="0">
              <a:buNone/>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qr code on a wall&#10;&#10;Description automatically generated">
            <a:extLst>
              <a:ext uri="{FF2B5EF4-FFF2-40B4-BE49-F238E27FC236}">
                <a16:creationId xmlns:a16="http://schemas.microsoft.com/office/drawing/2014/main" id="{B46A6C24-5F4D-2C98-2BCC-E8901D790989}"/>
              </a:ext>
            </a:extLst>
          </p:cNvPr>
          <p:cNvPicPr>
            <a:picLocks noChangeAspect="1"/>
          </p:cNvPicPr>
          <p:nvPr/>
        </p:nvPicPr>
        <p:blipFill rotWithShape="1">
          <a:blip r:embed="rId2">
            <a:extLst>
              <a:ext uri="{28A0092B-C50C-407E-A947-70E740481C1C}">
                <a14:useLocalDpi xmlns:a14="http://schemas.microsoft.com/office/drawing/2010/main" val="0"/>
              </a:ext>
            </a:extLst>
          </a:blip>
          <a:srcRect t="1810" r="4" b="1256"/>
          <a:stretch/>
        </p:blipFill>
        <p:spPr>
          <a:xfrm>
            <a:off x="5977788" y="799352"/>
            <a:ext cx="5425410" cy="5259296"/>
          </a:xfrm>
          <a:prstGeom prst="rect">
            <a:avLst/>
          </a:prstGeom>
        </p:spPr>
      </p:pic>
      <p:sp>
        <p:nvSpPr>
          <p:cNvPr id="6" name="TextBox 5">
            <a:extLst>
              <a:ext uri="{FF2B5EF4-FFF2-40B4-BE49-F238E27FC236}">
                <a16:creationId xmlns:a16="http://schemas.microsoft.com/office/drawing/2014/main" id="{64BC8D56-D81E-54B1-E091-0EBF5DE5C296}"/>
              </a:ext>
            </a:extLst>
          </p:cNvPr>
          <p:cNvSpPr txBox="1"/>
          <p:nvPr/>
        </p:nvSpPr>
        <p:spPr>
          <a:xfrm>
            <a:off x="6095999" y="6168579"/>
            <a:ext cx="5425410" cy="525929"/>
          </a:xfrm>
          <a:prstGeom prst="rect">
            <a:avLst/>
          </a:prstGeom>
          <a:solidFill>
            <a:srgbClr val="000000">
              <a:alpha val="50000"/>
            </a:srgbClr>
          </a:solidFill>
          <a:ln>
            <a:noFill/>
          </a:ln>
        </p:spPr>
        <p:txBody>
          <a:bodyPr wrap="square" rtlCol="0">
            <a:noAutofit/>
          </a:bodyPr>
          <a:lstStyle/>
          <a:p>
            <a:pPr algn="ctr">
              <a:spcAft>
                <a:spcPts val="600"/>
              </a:spcAft>
            </a:pPr>
            <a:r>
              <a:rPr lang="en-US" sz="2000" dirty="0">
                <a:solidFill>
                  <a:srgbClr val="0070C0"/>
                </a:solidFill>
              </a:rPr>
              <a:t>https://www.dcode.fr/playfair-cipher</a:t>
            </a:r>
          </a:p>
        </p:txBody>
      </p:sp>
    </p:spTree>
    <p:extLst>
      <p:ext uri="{BB962C8B-B14F-4D97-AF65-F5344CB8AC3E}">
        <p14:creationId xmlns:p14="http://schemas.microsoft.com/office/powerpoint/2010/main" val="3694949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99132E-C21F-9EC5-F9C0-7B931FACF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213427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214</TotalTime>
  <Words>941</Words>
  <Application>Microsoft Office PowerPoint</Application>
  <PresentationFormat>Widescreen</PresentationFormat>
  <Paragraphs>78</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vt:lpstr>
      <vt:lpstr>Arial</vt:lpstr>
      <vt:lpstr>Calibri</vt:lpstr>
      <vt:lpstr>Calibri Light</vt:lpstr>
      <vt:lpstr>Fira Code</vt:lpstr>
      <vt:lpstr>Georgia</vt:lpstr>
      <vt:lpstr>Lucida Console</vt:lpstr>
      <vt:lpstr>Mona Sans</vt:lpstr>
      <vt:lpstr>Söhne</vt:lpstr>
      <vt:lpstr>Office Theme</vt:lpstr>
      <vt:lpstr>Table of Contents</vt:lpstr>
      <vt:lpstr>Transposition Ciphers</vt:lpstr>
      <vt:lpstr>Polyalphabetic Ciphers</vt:lpstr>
      <vt:lpstr>Polyalphabetic Ciphers</vt:lpstr>
      <vt:lpstr>PowerPoint Presentation</vt:lpstr>
      <vt:lpstr>PowerPoint Presentation</vt:lpstr>
      <vt:lpstr>Polyalphabetic Ciphers</vt:lpstr>
      <vt:lpstr> Polygraphic Ciphers</vt:lpstr>
      <vt:lpstr>PowerPoint Presentation</vt:lpstr>
      <vt:lpstr>PowerPoint Presentation</vt:lpstr>
      <vt:lpstr>Polygraphic Ciphers</vt:lpstr>
      <vt:lpstr>Hieroglyphics and Steganography</vt:lpstr>
      <vt:lpstr>Audio Decoder .wav/.mp3</vt:lpstr>
      <vt:lpstr>Other Ciphers</vt:lpstr>
      <vt:lpstr>Other Ciphers</vt:lpstr>
      <vt:lpstr>Other Ciphers</vt:lpstr>
      <vt:lpstr>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Contents</dc:title>
  <dc:creator>Ammar AL-hasan</dc:creator>
  <cp:lastModifiedBy>Ammar AL-hasan</cp:lastModifiedBy>
  <cp:revision>6</cp:revision>
  <dcterms:created xsi:type="dcterms:W3CDTF">2023-09-23T12:59:40Z</dcterms:created>
  <dcterms:modified xsi:type="dcterms:W3CDTF">2025-07-08T15:33:11Z</dcterms:modified>
</cp:coreProperties>
</file>